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6" r:id="rId4"/>
  </p:sldMasterIdLst>
  <p:notesMasterIdLst>
    <p:notesMasterId r:id="rId35"/>
  </p:notesMasterIdLst>
  <p:handoutMasterIdLst>
    <p:handoutMasterId r:id="rId36"/>
  </p:handoutMasterIdLst>
  <p:sldIdLst>
    <p:sldId id="332" r:id="rId5"/>
    <p:sldId id="334" r:id="rId6"/>
    <p:sldId id="336" r:id="rId7"/>
    <p:sldId id="333" r:id="rId8"/>
    <p:sldId id="337" r:id="rId9"/>
    <p:sldId id="346" r:id="rId10"/>
    <p:sldId id="347" r:id="rId11"/>
    <p:sldId id="338" r:id="rId12"/>
    <p:sldId id="349" r:id="rId13"/>
    <p:sldId id="351" r:id="rId14"/>
    <p:sldId id="348" r:id="rId15"/>
    <p:sldId id="350" r:id="rId16"/>
    <p:sldId id="368" r:id="rId17"/>
    <p:sldId id="340" r:id="rId18"/>
    <p:sldId id="352" r:id="rId19"/>
    <p:sldId id="353" r:id="rId20"/>
    <p:sldId id="354" r:id="rId21"/>
    <p:sldId id="355" r:id="rId22"/>
    <p:sldId id="357" r:id="rId23"/>
    <p:sldId id="358" r:id="rId24"/>
    <p:sldId id="359" r:id="rId25"/>
    <p:sldId id="360" r:id="rId26"/>
    <p:sldId id="361" r:id="rId27"/>
    <p:sldId id="362" r:id="rId28"/>
    <p:sldId id="363" r:id="rId29"/>
    <p:sldId id="364" r:id="rId30"/>
    <p:sldId id="365" r:id="rId31"/>
    <p:sldId id="341" r:id="rId32"/>
    <p:sldId id="367" r:id="rId33"/>
    <p:sldId id="34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083E6E3-FA7D-4D7B-A595-EF9225AFEA8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5388" autoAdjust="0"/>
  </p:normalViewPr>
  <p:slideViewPr>
    <p:cSldViewPr snapToGrid="0">
      <p:cViewPr varScale="1">
        <p:scale>
          <a:sx n="70" d="100"/>
          <a:sy n="70" d="100"/>
        </p:scale>
        <p:origin x="516" y="52"/>
      </p:cViewPr>
      <p:guideLst>
        <p:guide orient="horz" pos="2160"/>
        <p:guide pos="3840"/>
      </p:guideLst>
    </p:cSldViewPr>
  </p:slideViewPr>
  <p:outlineViewPr>
    <p:cViewPr>
      <p:scale>
        <a:sx n="33" d="100"/>
        <a:sy n="33" d="100"/>
      </p:scale>
      <p:origin x="0" y="-3456"/>
    </p:cViewPr>
  </p:outlineViewPr>
  <p:notesTextViewPr>
    <p:cViewPr>
      <p:scale>
        <a:sx n="1" d="1"/>
        <a:sy n="1" d="1"/>
      </p:scale>
      <p:origin x="0" y="0"/>
    </p:cViewPr>
  </p:notesTextViewPr>
  <p:sorterViewPr>
    <p:cViewPr>
      <p:scale>
        <a:sx n="100" d="100"/>
        <a:sy n="100" d="100"/>
      </p:scale>
      <p:origin x="0" y="-7325"/>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8/5/2024</a:t>
            </a:fld>
            <a:endParaRPr lang="en-US"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dirty="0"/>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8/5/2024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dirty="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a:t>
            </a:fld>
            <a:endParaRPr lang="en-US" dirty="0"/>
          </a:p>
        </p:txBody>
      </p:sp>
    </p:spTree>
    <p:extLst>
      <p:ext uri="{BB962C8B-B14F-4D97-AF65-F5344CB8AC3E}">
        <p14:creationId xmlns:p14="http://schemas.microsoft.com/office/powerpoint/2010/main" val="2934884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10</a:t>
            </a:fld>
            <a:endParaRPr lang="en-US" dirty="0"/>
          </a:p>
        </p:txBody>
      </p:sp>
    </p:spTree>
    <p:extLst>
      <p:ext uri="{BB962C8B-B14F-4D97-AF65-F5344CB8AC3E}">
        <p14:creationId xmlns:p14="http://schemas.microsoft.com/office/powerpoint/2010/main" val="24749662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11</a:t>
            </a:fld>
            <a:endParaRPr lang="en-US" dirty="0"/>
          </a:p>
        </p:txBody>
      </p:sp>
    </p:spTree>
    <p:extLst>
      <p:ext uri="{BB962C8B-B14F-4D97-AF65-F5344CB8AC3E}">
        <p14:creationId xmlns:p14="http://schemas.microsoft.com/office/powerpoint/2010/main" val="18517520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12</a:t>
            </a:fld>
            <a:endParaRPr lang="en-US" dirty="0"/>
          </a:p>
        </p:txBody>
      </p:sp>
    </p:spTree>
    <p:extLst>
      <p:ext uri="{BB962C8B-B14F-4D97-AF65-F5344CB8AC3E}">
        <p14:creationId xmlns:p14="http://schemas.microsoft.com/office/powerpoint/2010/main" val="2271826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13</a:t>
            </a:fld>
            <a:endParaRPr lang="en-US" dirty="0"/>
          </a:p>
        </p:txBody>
      </p:sp>
    </p:spTree>
    <p:extLst>
      <p:ext uri="{BB962C8B-B14F-4D97-AF65-F5344CB8AC3E}">
        <p14:creationId xmlns:p14="http://schemas.microsoft.com/office/powerpoint/2010/main" val="8733840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14</a:t>
            </a:fld>
            <a:endParaRPr lang="en-US" dirty="0"/>
          </a:p>
        </p:txBody>
      </p:sp>
    </p:spTree>
    <p:extLst>
      <p:ext uri="{BB962C8B-B14F-4D97-AF65-F5344CB8AC3E}">
        <p14:creationId xmlns:p14="http://schemas.microsoft.com/office/powerpoint/2010/main" val="37171940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15</a:t>
            </a:fld>
            <a:endParaRPr lang="en-US" dirty="0"/>
          </a:p>
        </p:txBody>
      </p:sp>
    </p:spTree>
    <p:extLst>
      <p:ext uri="{BB962C8B-B14F-4D97-AF65-F5344CB8AC3E}">
        <p14:creationId xmlns:p14="http://schemas.microsoft.com/office/powerpoint/2010/main" val="22190687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16</a:t>
            </a:fld>
            <a:endParaRPr lang="en-US" dirty="0"/>
          </a:p>
        </p:txBody>
      </p:sp>
    </p:spTree>
    <p:extLst>
      <p:ext uri="{BB962C8B-B14F-4D97-AF65-F5344CB8AC3E}">
        <p14:creationId xmlns:p14="http://schemas.microsoft.com/office/powerpoint/2010/main" val="32617237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17</a:t>
            </a:fld>
            <a:endParaRPr lang="en-US" dirty="0"/>
          </a:p>
        </p:txBody>
      </p:sp>
    </p:spTree>
    <p:extLst>
      <p:ext uri="{BB962C8B-B14F-4D97-AF65-F5344CB8AC3E}">
        <p14:creationId xmlns:p14="http://schemas.microsoft.com/office/powerpoint/2010/main" val="8535319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18</a:t>
            </a:fld>
            <a:endParaRPr lang="en-US" dirty="0"/>
          </a:p>
        </p:txBody>
      </p:sp>
    </p:spTree>
    <p:extLst>
      <p:ext uri="{BB962C8B-B14F-4D97-AF65-F5344CB8AC3E}">
        <p14:creationId xmlns:p14="http://schemas.microsoft.com/office/powerpoint/2010/main" val="17509233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19</a:t>
            </a:fld>
            <a:endParaRPr lang="en-US" dirty="0"/>
          </a:p>
        </p:txBody>
      </p:sp>
    </p:spTree>
    <p:extLst>
      <p:ext uri="{BB962C8B-B14F-4D97-AF65-F5344CB8AC3E}">
        <p14:creationId xmlns:p14="http://schemas.microsoft.com/office/powerpoint/2010/main" val="560383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a:t>
            </a:fld>
            <a:endParaRPr lang="en-US" dirty="0"/>
          </a:p>
        </p:txBody>
      </p:sp>
    </p:spTree>
    <p:extLst>
      <p:ext uri="{BB962C8B-B14F-4D97-AF65-F5344CB8AC3E}">
        <p14:creationId xmlns:p14="http://schemas.microsoft.com/office/powerpoint/2010/main" val="28981216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20</a:t>
            </a:fld>
            <a:endParaRPr lang="en-US" dirty="0"/>
          </a:p>
        </p:txBody>
      </p:sp>
    </p:spTree>
    <p:extLst>
      <p:ext uri="{BB962C8B-B14F-4D97-AF65-F5344CB8AC3E}">
        <p14:creationId xmlns:p14="http://schemas.microsoft.com/office/powerpoint/2010/main" val="16640645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21</a:t>
            </a:fld>
            <a:endParaRPr lang="en-US" dirty="0"/>
          </a:p>
        </p:txBody>
      </p:sp>
    </p:spTree>
    <p:extLst>
      <p:ext uri="{BB962C8B-B14F-4D97-AF65-F5344CB8AC3E}">
        <p14:creationId xmlns:p14="http://schemas.microsoft.com/office/powerpoint/2010/main" val="37207297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22</a:t>
            </a:fld>
            <a:endParaRPr lang="en-US" dirty="0"/>
          </a:p>
        </p:txBody>
      </p:sp>
    </p:spTree>
    <p:extLst>
      <p:ext uri="{BB962C8B-B14F-4D97-AF65-F5344CB8AC3E}">
        <p14:creationId xmlns:p14="http://schemas.microsoft.com/office/powerpoint/2010/main" val="22831812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23</a:t>
            </a:fld>
            <a:endParaRPr lang="en-US" dirty="0"/>
          </a:p>
        </p:txBody>
      </p:sp>
    </p:spTree>
    <p:extLst>
      <p:ext uri="{BB962C8B-B14F-4D97-AF65-F5344CB8AC3E}">
        <p14:creationId xmlns:p14="http://schemas.microsoft.com/office/powerpoint/2010/main" val="42132844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24</a:t>
            </a:fld>
            <a:endParaRPr lang="en-US" dirty="0"/>
          </a:p>
        </p:txBody>
      </p:sp>
    </p:spTree>
    <p:extLst>
      <p:ext uri="{BB962C8B-B14F-4D97-AF65-F5344CB8AC3E}">
        <p14:creationId xmlns:p14="http://schemas.microsoft.com/office/powerpoint/2010/main" val="7691239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25</a:t>
            </a:fld>
            <a:endParaRPr lang="en-US" dirty="0"/>
          </a:p>
        </p:txBody>
      </p:sp>
    </p:spTree>
    <p:extLst>
      <p:ext uri="{BB962C8B-B14F-4D97-AF65-F5344CB8AC3E}">
        <p14:creationId xmlns:p14="http://schemas.microsoft.com/office/powerpoint/2010/main" val="42006770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26</a:t>
            </a:fld>
            <a:endParaRPr lang="en-US" dirty="0"/>
          </a:p>
        </p:txBody>
      </p:sp>
    </p:spTree>
    <p:extLst>
      <p:ext uri="{BB962C8B-B14F-4D97-AF65-F5344CB8AC3E}">
        <p14:creationId xmlns:p14="http://schemas.microsoft.com/office/powerpoint/2010/main" val="38224406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27</a:t>
            </a:fld>
            <a:endParaRPr lang="en-US" dirty="0"/>
          </a:p>
        </p:txBody>
      </p:sp>
    </p:spTree>
    <p:extLst>
      <p:ext uri="{BB962C8B-B14F-4D97-AF65-F5344CB8AC3E}">
        <p14:creationId xmlns:p14="http://schemas.microsoft.com/office/powerpoint/2010/main" val="30534504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28</a:t>
            </a:fld>
            <a:endParaRPr lang="en-US" dirty="0"/>
          </a:p>
        </p:txBody>
      </p:sp>
    </p:spTree>
    <p:extLst>
      <p:ext uri="{BB962C8B-B14F-4D97-AF65-F5344CB8AC3E}">
        <p14:creationId xmlns:p14="http://schemas.microsoft.com/office/powerpoint/2010/main" val="33776706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29</a:t>
            </a:fld>
            <a:endParaRPr lang="en-US" dirty="0"/>
          </a:p>
        </p:txBody>
      </p:sp>
    </p:spTree>
    <p:extLst>
      <p:ext uri="{BB962C8B-B14F-4D97-AF65-F5344CB8AC3E}">
        <p14:creationId xmlns:p14="http://schemas.microsoft.com/office/powerpoint/2010/main" val="21352644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3</a:t>
            </a:fld>
            <a:endParaRPr lang="en-US" dirty="0"/>
          </a:p>
        </p:txBody>
      </p:sp>
    </p:spTree>
    <p:extLst>
      <p:ext uri="{BB962C8B-B14F-4D97-AF65-F5344CB8AC3E}">
        <p14:creationId xmlns:p14="http://schemas.microsoft.com/office/powerpoint/2010/main" val="15503893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30</a:t>
            </a:fld>
            <a:endParaRPr lang="en-US" dirty="0"/>
          </a:p>
        </p:txBody>
      </p:sp>
    </p:spTree>
    <p:extLst>
      <p:ext uri="{BB962C8B-B14F-4D97-AF65-F5344CB8AC3E}">
        <p14:creationId xmlns:p14="http://schemas.microsoft.com/office/powerpoint/2010/main" val="1680536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4</a:t>
            </a:fld>
            <a:endParaRPr lang="en-US" dirty="0"/>
          </a:p>
        </p:txBody>
      </p:sp>
    </p:spTree>
    <p:extLst>
      <p:ext uri="{BB962C8B-B14F-4D97-AF65-F5344CB8AC3E}">
        <p14:creationId xmlns:p14="http://schemas.microsoft.com/office/powerpoint/2010/main" val="1721535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5</a:t>
            </a:fld>
            <a:endParaRPr lang="en-US" dirty="0"/>
          </a:p>
        </p:txBody>
      </p:sp>
    </p:spTree>
    <p:extLst>
      <p:ext uri="{BB962C8B-B14F-4D97-AF65-F5344CB8AC3E}">
        <p14:creationId xmlns:p14="http://schemas.microsoft.com/office/powerpoint/2010/main" val="754808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6</a:t>
            </a:fld>
            <a:endParaRPr lang="en-US" dirty="0"/>
          </a:p>
        </p:txBody>
      </p:sp>
    </p:spTree>
    <p:extLst>
      <p:ext uri="{BB962C8B-B14F-4D97-AF65-F5344CB8AC3E}">
        <p14:creationId xmlns:p14="http://schemas.microsoft.com/office/powerpoint/2010/main" val="25475760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7</a:t>
            </a:fld>
            <a:endParaRPr lang="en-US" dirty="0"/>
          </a:p>
        </p:txBody>
      </p:sp>
    </p:spTree>
    <p:extLst>
      <p:ext uri="{BB962C8B-B14F-4D97-AF65-F5344CB8AC3E}">
        <p14:creationId xmlns:p14="http://schemas.microsoft.com/office/powerpoint/2010/main" val="2507623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8</a:t>
            </a:fld>
            <a:endParaRPr lang="en-US" dirty="0"/>
          </a:p>
        </p:txBody>
      </p:sp>
    </p:spTree>
    <p:extLst>
      <p:ext uri="{BB962C8B-B14F-4D97-AF65-F5344CB8AC3E}">
        <p14:creationId xmlns:p14="http://schemas.microsoft.com/office/powerpoint/2010/main" val="1867358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9</a:t>
            </a:fld>
            <a:endParaRPr lang="en-US" dirty="0"/>
          </a:p>
        </p:txBody>
      </p:sp>
    </p:spTree>
    <p:extLst>
      <p:ext uri="{BB962C8B-B14F-4D97-AF65-F5344CB8AC3E}">
        <p14:creationId xmlns:p14="http://schemas.microsoft.com/office/powerpoint/2010/main" val="16872535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450219008"/>
      </p:ext>
    </p:extLst>
  </p:cSld>
  <p:clrMapOvr>
    <a:masterClrMapping/>
  </p:clrMapOvr>
  <p:hf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63253305"/>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143217190"/>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685800" y="908591"/>
            <a:ext cx="4058728" cy="5225507"/>
          </a:xfrm>
        </p:spPr>
        <p:txBody>
          <a:bodyPr anchor="t">
            <a:normAutofit/>
          </a:bodyPr>
          <a:lstStyle>
            <a:lvl1pPr>
              <a:defRPr sz="3200"/>
            </a:lvl1pPr>
          </a:lstStyle>
          <a:p>
            <a:r>
              <a:rPr lang="en-US" dirty="0"/>
              <a:t>Click to add title</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699125" y="0"/>
            <a:ext cx="5786438" cy="6134100"/>
          </a:xfrm>
        </p:spPr>
        <p:txBody>
          <a:bodyPr/>
          <a:lstStyle>
            <a:lvl1pPr marL="0" indent="0" algn="ctr">
              <a:buNone/>
              <a:defRPr/>
            </a:lvl1pPr>
          </a:lstStyle>
          <a:p>
            <a:r>
              <a:rPr lang="en-US" dirty="0"/>
              <a:t>Click icon to insert picture</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3" name="Straight Connector 2">
            <a:extLst>
              <a:ext uri="{FF2B5EF4-FFF2-40B4-BE49-F238E27FC236}">
                <a16:creationId xmlns:a16="http://schemas.microsoft.com/office/drawing/2014/main" id="{8B32A424-7EFB-F80C-2BDA-94D103A55F77}"/>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8EFEEF-ABDC-22C9-C5DB-0494BEB8687D}"/>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700016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352414-3211-CEB2-31A1-11097989D435}"/>
              </a:ext>
            </a:extLst>
          </p:cNvPr>
          <p:cNvSpPr>
            <a:spLocks noGrp="1"/>
          </p:cNvSpPr>
          <p:nvPr>
            <p:ph type="title" hasCustomPrompt="1"/>
          </p:nvPr>
        </p:nvSpPr>
        <p:spPr>
          <a:xfrm>
            <a:off x="705934" y="723900"/>
            <a:ext cx="3503757" cy="5316415"/>
          </a:xfrm>
        </p:spPr>
        <p:txBody>
          <a:bodyPr>
            <a:normAutofit/>
          </a:bodyPr>
          <a:lstStyle>
            <a:lvl1pPr>
              <a:defRPr sz="3200"/>
            </a:lvl1pPr>
          </a:lstStyle>
          <a:p>
            <a:r>
              <a:rPr lang="en-US" dirty="0"/>
              <a:t>Click to add title</a:t>
            </a:r>
          </a:p>
        </p:txBody>
      </p:sp>
      <p:sp>
        <p:nvSpPr>
          <p:cNvPr id="9" name="Content Placeholder 8">
            <a:extLst>
              <a:ext uri="{FF2B5EF4-FFF2-40B4-BE49-F238E27FC236}">
                <a16:creationId xmlns:a16="http://schemas.microsoft.com/office/drawing/2014/main" id="{4BA26D20-54E1-2490-0D75-F08BCB7D3BFF}"/>
              </a:ext>
            </a:extLst>
          </p:cNvPr>
          <p:cNvSpPr>
            <a:spLocks noGrp="1"/>
          </p:cNvSpPr>
          <p:nvPr>
            <p:ph sz="quarter" idx="10" hasCustomPrompt="1"/>
          </p:nvPr>
        </p:nvSpPr>
        <p:spPr>
          <a:xfrm>
            <a:off x="5582232" y="2053087"/>
            <a:ext cx="5903332" cy="3987230"/>
          </a:xfrm>
        </p:spPr>
        <p:txBody>
          <a:bodyPr anchor="t"/>
          <a:lstStyle>
            <a:lvl1pPr marL="0" indent="0">
              <a:buNone/>
              <a:defRPr/>
            </a:lvl1pPr>
            <a:lvl2pPr marL="742950" indent="-285750">
              <a:buFont typeface="Arial" panose="020B0604020202020204" pitchFamily="34" charset="0"/>
              <a:buChar char="•"/>
              <a:defRPr/>
            </a:lvl2pPr>
            <a:lvl3pPr marL="1200150" indent="-285750">
              <a:buFont typeface="Arial" panose="020B0604020202020204" pitchFamily="34" charset="0"/>
              <a:buChar char="•"/>
              <a:defRPr/>
            </a:lvl3pPr>
            <a:lvl4pPr marL="1657350" indent="-285750">
              <a:buFont typeface="Arial" panose="020B0604020202020204" pitchFamily="34" charset="0"/>
              <a:buChar char="•"/>
              <a:defRPr/>
            </a:lvl4pPr>
            <a:lvl5pPr marL="2114550" indent="-285750">
              <a:buFont typeface="Arial" panose="020B0604020202020204" pitchFamily="34" charset="0"/>
              <a:buChar char="•"/>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5" name="Straight Connector 4">
            <a:extLst>
              <a:ext uri="{FF2B5EF4-FFF2-40B4-BE49-F238E27FC236}">
                <a16:creationId xmlns:a16="http://schemas.microsoft.com/office/drawing/2014/main" id="{998A376F-AF56-AABE-DFA3-DE5A8C899613}"/>
              </a:ext>
              <a:ext uri="{C183D7F6-B498-43B3-948B-1728B52AA6E4}">
                <adec:decorative xmlns:adec="http://schemas.microsoft.com/office/drawing/2017/decorative" val="1"/>
              </a:ext>
            </a:extLst>
          </p:cNvPr>
          <p:cNvCxnSpPr>
            <a:cxnSpLocks/>
          </p:cNvCxnSpPr>
          <p:nvPr userDrawn="1"/>
        </p:nvCxnSpPr>
        <p:spPr>
          <a:xfrm>
            <a:off x="5695467" y="723900"/>
            <a:ext cx="579059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DE9D420-BBEC-E7C6-7E76-FB9791C71C96}"/>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220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2D6AD5-5357-463C-B785-6A488FFC8D76}"/>
              </a:ext>
            </a:extLst>
          </p:cNvPr>
          <p:cNvSpPr>
            <a:spLocks noGrp="1"/>
          </p:cNvSpPr>
          <p:nvPr>
            <p:ph type="title" hasCustomPrompt="1"/>
          </p:nvPr>
        </p:nvSpPr>
        <p:spPr>
          <a:xfrm>
            <a:off x="5637007" y="817581"/>
            <a:ext cx="5935869" cy="5238159"/>
          </a:xfrm>
        </p:spPr>
        <p:txBody>
          <a:bodyPr anchor="ctr" anchorCtr="0">
            <a:noAutofit/>
          </a:bodyPr>
          <a:lstStyle>
            <a:lvl1pPr>
              <a:defRPr sz="3200"/>
            </a:lvl1pPr>
          </a:lstStyle>
          <a:p>
            <a:r>
              <a:rPr lang="en-US" dirty="0"/>
              <a:t>Click to add title</a:t>
            </a:r>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p:nvPr>
        </p:nvSpPr>
        <p:spPr>
          <a:xfrm>
            <a:off x="-1" y="1"/>
            <a:ext cx="4876799"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96080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0520" y="776873"/>
            <a:ext cx="5854182" cy="3070508"/>
          </a:xfrm>
          <a:prstGeom prst="rect">
            <a:avLst/>
          </a:prstGeom>
        </p:spPr>
        <p:txBody>
          <a:bodyPr anchor="b">
            <a:normAutofit/>
          </a:bodyPr>
          <a:lstStyle>
            <a:lvl1pPr>
              <a:defRPr sz="3200"/>
            </a:lvl1pPr>
          </a:lstStyle>
          <a:p>
            <a:r>
              <a:rPr lang="en-US" dirty="0"/>
              <a:t>Click to add title</a:t>
            </a:r>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hasCustomPrompt="1"/>
          </p:nvPr>
        </p:nvSpPr>
        <p:spPr>
          <a:xfrm>
            <a:off x="721202" y="4088927"/>
            <a:ext cx="5842218" cy="1880552"/>
          </a:xfrm>
          <a:prstGeom prst="rect">
            <a:avLst/>
          </a:prstGeom>
        </p:spPr>
        <p:txBody>
          <a:bodyPr>
            <a:normAutofit/>
          </a:bodyPr>
          <a:lstStyle>
            <a:lvl1pPr marL="0" indent="0">
              <a:buNone/>
              <a:defRPr sz="2000"/>
            </a:lvl1pPr>
          </a:lstStyle>
          <a:p>
            <a:r>
              <a:rPr lang="en-US" dirty="0"/>
              <a:t>Click to add subtitle</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0"/>
            <a:ext cx="4876800"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D54A957-6A3F-2C34-A453-905FBAE77CCD}"/>
              </a:ext>
              <a:ext uri="{C183D7F6-B498-43B3-948B-1728B52AA6E4}">
                <adec:decorative xmlns:adec="http://schemas.microsoft.com/office/drawing/2017/decorative" val="1"/>
              </a:ext>
            </a:extLst>
          </p:cNvPr>
          <p:cNvCxnSpPr>
            <a:cxnSpLocks/>
          </p:cNvCxnSpPr>
          <p:nvPr userDrawn="1"/>
        </p:nvCxnSpPr>
        <p:spPr>
          <a:xfrm>
            <a:off x="724574"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9181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able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2" y="976997"/>
            <a:ext cx="11000208" cy="1239985"/>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2" y="2244725"/>
            <a:ext cx="7814185" cy="4233713"/>
          </a:xfrm>
        </p:spPr>
        <p:txBody>
          <a:body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9986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Title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707756" y="4"/>
            <a:ext cx="5786438" cy="6134100"/>
          </a:xfrm>
        </p:spPr>
        <p:txBody>
          <a:bodyPr/>
          <a:lstStyle>
            <a:lvl1pPr marL="0" indent="0" algn="ctr">
              <a:buNone/>
              <a:defRPr/>
            </a:lvl1pPr>
          </a:lstStyle>
          <a:p>
            <a:r>
              <a:rPr lang="en-US" dirty="0"/>
              <a:t>Click icon to insert picture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2" name="Straight Connector 1">
            <a:extLst>
              <a:ext uri="{FF2B5EF4-FFF2-40B4-BE49-F238E27FC236}">
                <a16:creationId xmlns:a16="http://schemas.microsoft.com/office/drawing/2014/main" id="{B3B79298-0F84-5214-4916-E9C0B4B46AB4}"/>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7475038"/>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1" y="976997"/>
            <a:ext cx="11000209" cy="1188227"/>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3" y="2244725"/>
            <a:ext cx="5045105"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6412304" y="2244724"/>
            <a:ext cx="5322496"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5623517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and two content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25965" y="976999"/>
            <a:ext cx="11034713" cy="1196853"/>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41826" y="2244725"/>
            <a:ext cx="2958075" cy="3904268"/>
          </a:xfrm>
        </p:spPr>
        <p:txBody>
          <a:bodyPr>
            <a:normAutofit/>
          </a:bodyPr>
          <a:lstStyle>
            <a:lvl1pPr>
              <a:spcBef>
                <a:spcPts val="0"/>
              </a:spcBef>
              <a:spcAft>
                <a:spcPts val="1200"/>
              </a:spcAft>
              <a:defRPr sz="2000" b="1"/>
            </a:lvl1pPr>
            <a:lvl2pPr>
              <a:spcBef>
                <a:spcPts val="0"/>
              </a:spcBef>
              <a:spcAft>
                <a:spcPts val="1200"/>
              </a:spcAft>
              <a:defRPr sz="1800" b="1"/>
            </a:lvl2pPr>
            <a:lvl3pPr>
              <a:spcBef>
                <a:spcPts val="0"/>
              </a:spcBef>
              <a:spcAft>
                <a:spcPts val="1200"/>
              </a:spcAft>
              <a:defRPr sz="1600" b="1"/>
            </a:lvl3pPr>
            <a:lvl4pPr>
              <a:spcBef>
                <a:spcPts val="0"/>
              </a:spcBef>
              <a:spcAft>
                <a:spcPts val="1200"/>
              </a:spcAft>
              <a:defRPr sz="1400" b="1"/>
            </a:lvl4pPr>
            <a:lvl5pPr>
              <a:spcBef>
                <a:spcPts val="0"/>
              </a:spcBef>
              <a:spcAft>
                <a:spcPts val="1200"/>
              </a:spcAft>
              <a:defRPr sz="14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4407226" y="2244725"/>
            <a:ext cx="7353452" cy="3912896"/>
          </a:xfr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600"/>
            </a:lvl3pPr>
            <a:lvl4pPr>
              <a:spcBef>
                <a:spcPts val="0"/>
              </a:spcBef>
              <a:spcAft>
                <a:spcPts val="1200"/>
              </a:spcAft>
              <a:defRPr sz="1400"/>
            </a:lvl4pPr>
            <a:lvl5pPr>
              <a:spcBef>
                <a:spcPts val="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300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745873196"/>
      </p:ext>
    </p:extLst>
  </p:cSld>
  <p:clrMapOvr>
    <a:masterClrMapping/>
  </p:clrMapOvr>
  <p:hf hdr="0" ft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ection Break 2">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9146" y="983901"/>
            <a:ext cx="5724786" cy="1198580"/>
          </a:xfrm>
          <a:prstGeom prst="rect">
            <a:avLst/>
          </a:prstGeom>
        </p:spPr>
        <p:txBody>
          <a:bodyPr anchor="t">
            <a:normAutofit/>
          </a:bodyPr>
          <a:lstStyle>
            <a:lvl1pPr>
              <a:defRPr sz="3200"/>
            </a:lvl1pPr>
          </a:lstStyle>
          <a:p>
            <a:r>
              <a:rPr lang="en-US" dirty="0"/>
              <a:t>Click to add title</a:t>
            </a:r>
          </a:p>
        </p:txBody>
      </p:sp>
      <p:sp>
        <p:nvSpPr>
          <p:cNvPr id="7" name="Content Placeholder 6">
            <a:extLst>
              <a:ext uri="{FF2B5EF4-FFF2-40B4-BE49-F238E27FC236}">
                <a16:creationId xmlns:a16="http://schemas.microsoft.com/office/drawing/2014/main" id="{63C6D5E5-DE84-EC37-75DB-50DB75B5CD48}"/>
              </a:ext>
            </a:extLst>
          </p:cNvPr>
          <p:cNvSpPr>
            <a:spLocks noGrp="1"/>
          </p:cNvSpPr>
          <p:nvPr>
            <p:ph sz="quarter" idx="14" hasCustomPrompt="1"/>
          </p:nvPr>
        </p:nvSpPr>
        <p:spPr>
          <a:xfrm>
            <a:off x="710520" y="2244725"/>
            <a:ext cx="5724786" cy="3795683"/>
          </a:xfrm>
        </p:spPr>
        <p:txBody>
          <a:bodyPr/>
          <a:lstStyle>
            <a:lvl1pPr>
              <a:spcBef>
                <a:spcPts val="0"/>
              </a:spcBef>
              <a:spcAft>
                <a:spcPts val="1200"/>
              </a:spcAft>
              <a:defRPr/>
            </a:lvl1pPr>
            <a:lvl2pPr>
              <a:spcBef>
                <a:spcPts val="0"/>
              </a:spcBef>
              <a:spcAft>
                <a:spcPts val="1200"/>
              </a:spcAft>
              <a:defRPr/>
            </a:lvl2pPr>
            <a:lvl3pPr>
              <a:spcBef>
                <a:spcPts val="0"/>
              </a:spcBef>
              <a:spcAft>
                <a:spcPts val="1200"/>
              </a:spcAft>
              <a:defRPr/>
            </a:lvl3pPr>
            <a:lvl4pPr>
              <a:spcBef>
                <a:spcPts val="0"/>
              </a:spcBef>
              <a:spcAft>
                <a:spcPts val="1200"/>
              </a:spcAft>
              <a:defRPr/>
            </a:lvl4pPr>
            <a:lvl5pPr>
              <a:spcBef>
                <a:spcPts val="0"/>
              </a:spcBef>
              <a:spcAft>
                <a:spcPts val="1200"/>
              </a:spcAf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723899"/>
            <a:ext cx="4876800" cy="531651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7053753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losing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B621246-77E4-43F0-CD40-C7DB9555D266}"/>
              </a:ext>
              <a:ext uri="{C183D7F6-B498-43B3-948B-1728B52AA6E4}">
                <adec:decorative xmlns:adec="http://schemas.microsoft.com/office/drawing/2017/decorative" val="1"/>
              </a:ext>
            </a:extLst>
          </p:cNvPr>
          <p:cNvCxnSpPr>
            <a:cxnSpLocks/>
          </p:cNvCxnSpPr>
          <p:nvPr userDrawn="1"/>
        </p:nvCxnSpPr>
        <p:spPr>
          <a:xfrm>
            <a:off x="5713726" y="6134059"/>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spcBef>
                <a:spcPts val="0"/>
              </a:spcBef>
              <a:buNone/>
              <a:defRPr/>
            </a:lvl1pPr>
            <a:lvl2pPr marL="457200" indent="0">
              <a:spcBef>
                <a:spcPts val="0"/>
              </a:spcBef>
              <a:buNone/>
              <a:defRPr/>
            </a:lvl2pPr>
            <a:lvl3pPr marL="914400" indent="0">
              <a:spcBef>
                <a:spcPts val="0"/>
              </a:spcBef>
              <a:buNone/>
              <a:defRPr/>
            </a:lvl3pPr>
            <a:lvl4pPr marL="1371600" indent="0">
              <a:spcBef>
                <a:spcPts val="0"/>
              </a:spcBef>
              <a:buNone/>
              <a:defRPr/>
            </a:lvl4pPr>
            <a:lvl5pPr marL="1828800" indent="0">
              <a:spcBef>
                <a:spcPts val="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67559532"/>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98288688"/>
      </p:ext>
    </p:extLst>
  </p:cSld>
  <p:clrMapOvr>
    <a:masterClrMapping/>
  </p:clrMapOvr>
  <p:hf hdr="0" ft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5649623"/>
      </p:ext>
    </p:extLst>
  </p:cSld>
  <p:clrMapOvr>
    <a:masterClrMapping/>
  </p:clrMapOvr>
  <p:hf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75804711"/>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84721540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539099094"/>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4230824194"/>
      </p:ext>
    </p:extLst>
  </p:cSld>
  <p:clrMapOvr>
    <a:masterClrMapping/>
  </p:clrMapOvr>
  <p:hf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162754729"/>
      </p:ext>
    </p:extLst>
  </p:cSld>
  <p:clrMapOvr>
    <a:masterClrMapping/>
  </p:clrMapOvr>
  <p:hf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1801979"/>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30" r:id="rId21"/>
  </p:sldLayoutIdLst>
  <p:hf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hyperlink" Target="https://www.linkedin.com/in/venkat-k-13014821a/" TargetMode="External"/><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D8326-B701-CBE8-39AA-6C700DA49CE4}"/>
              </a:ext>
            </a:extLst>
          </p:cNvPr>
          <p:cNvSpPr>
            <a:spLocks noGrp="1"/>
          </p:cNvSpPr>
          <p:nvPr>
            <p:ph type="title"/>
          </p:nvPr>
        </p:nvSpPr>
        <p:spPr>
          <a:xfrm>
            <a:off x="685799" y="908591"/>
            <a:ext cx="4473341" cy="5225507"/>
          </a:xfrm>
        </p:spPr>
        <p:txBody>
          <a:bodyPr/>
          <a:lstStyle/>
          <a:p>
            <a:r>
              <a:rPr lang="en-US" dirty="0"/>
              <a:t>Work Portfolio with JPMorgan chase &amp; co</a:t>
            </a:r>
          </a:p>
        </p:txBody>
      </p:sp>
      <p:pic>
        <p:nvPicPr>
          <p:cNvPr id="8" name="Picture Placeholder 13" descr="A close-up of a pine cone">
            <a:extLst>
              <a:ext uri="{FF2B5EF4-FFF2-40B4-BE49-F238E27FC236}">
                <a16:creationId xmlns:a16="http://schemas.microsoft.com/office/drawing/2014/main" id="{975CC0D6-B1DF-FCDA-F41E-56F7EFA2D49B}"/>
              </a:ext>
            </a:extLst>
          </p:cNvPr>
          <p:cNvPicPr>
            <a:picLocks noGrp="1" noChangeAspect="1"/>
          </p:cNvPicPr>
          <p:nvPr>
            <p:ph type="pic" sz="quarter" idx="10"/>
          </p:nvPr>
        </p:nvPicPr>
        <p:blipFill rotWithShape="1">
          <a:blip r:embed="rId3"/>
          <a:srcRect t="2885" b="2885"/>
          <a:stretch/>
        </p:blipFill>
        <p:spPr/>
      </p:pic>
    </p:spTree>
    <p:extLst>
      <p:ext uri="{BB962C8B-B14F-4D97-AF65-F5344CB8AC3E}">
        <p14:creationId xmlns:p14="http://schemas.microsoft.com/office/powerpoint/2010/main" val="29222889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AC886CB-6E06-DE01-9FE7-C1B7A612FE49}"/>
              </a:ext>
            </a:extLst>
          </p:cNvPr>
          <p:cNvPicPr>
            <a:picLocks noChangeAspect="1"/>
          </p:cNvPicPr>
          <p:nvPr/>
        </p:nvPicPr>
        <p:blipFill>
          <a:blip r:embed="rId3"/>
          <a:stretch>
            <a:fillRect/>
          </a:stretch>
        </p:blipFill>
        <p:spPr>
          <a:xfrm>
            <a:off x="3907857" y="943276"/>
            <a:ext cx="7902340" cy="4899259"/>
          </a:xfrm>
          <a:prstGeom prst="rect">
            <a:avLst/>
          </a:prstGeom>
        </p:spPr>
      </p:pic>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1" y="870597"/>
            <a:ext cx="3101542" cy="1506843"/>
          </a:xfrm>
        </p:spPr>
        <p:txBody>
          <a:bodyPr vert="horz" lIns="91440" tIns="45720" rIns="91440" bIns="45720" rtlCol="0" anchor="t">
            <a:normAutofit fontScale="90000"/>
          </a:bodyPr>
          <a:lstStyle/>
          <a:p>
            <a:r>
              <a:rPr lang="en-US" sz="4400" dirty="0">
                <a:solidFill>
                  <a:srgbClr val="0070C0"/>
                </a:solidFill>
              </a:rPr>
              <a:t>Dashboard Images-2:</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10</a:t>
            </a:fld>
            <a:endParaRPr lang="en-US" sz="1800"/>
          </a:p>
        </p:txBody>
      </p:sp>
    </p:spTree>
    <p:extLst>
      <p:ext uri="{BB962C8B-B14F-4D97-AF65-F5344CB8AC3E}">
        <p14:creationId xmlns:p14="http://schemas.microsoft.com/office/powerpoint/2010/main" val="233998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0" y="870598"/>
            <a:ext cx="3149669" cy="1304712"/>
          </a:xfrm>
        </p:spPr>
        <p:txBody>
          <a:bodyPr vert="horz" lIns="91440" tIns="45720" rIns="91440" bIns="45720" rtlCol="0" anchor="t">
            <a:normAutofit fontScale="90000"/>
          </a:bodyPr>
          <a:lstStyle/>
          <a:p>
            <a:r>
              <a:rPr lang="en-US" sz="4400" dirty="0">
                <a:solidFill>
                  <a:srgbClr val="0070C0"/>
                </a:solidFill>
              </a:rPr>
              <a:t>Dashboard Images-3:</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11</a:t>
            </a:fld>
            <a:endParaRPr lang="en-US" sz="1800"/>
          </a:p>
        </p:txBody>
      </p:sp>
      <p:pic>
        <p:nvPicPr>
          <p:cNvPr id="10" name="Picture 9">
            <a:extLst>
              <a:ext uri="{FF2B5EF4-FFF2-40B4-BE49-F238E27FC236}">
                <a16:creationId xmlns:a16="http://schemas.microsoft.com/office/drawing/2014/main" id="{65D7078A-A66B-A636-9CBE-827991F0CDF7}"/>
              </a:ext>
            </a:extLst>
          </p:cNvPr>
          <p:cNvPicPr>
            <a:picLocks noChangeAspect="1"/>
          </p:cNvPicPr>
          <p:nvPr/>
        </p:nvPicPr>
        <p:blipFill>
          <a:blip r:embed="rId3"/>
          <a:stretch>
            <a:fillRect/>
          </a:stretch>
        </p:blipFill>
        <p:spPr>
          <a:xfrm>
            <a:off x="3128211" y="1491916"/>
            <a:ext cx="8636410" cy="4449766"/>
          </a:xfrm>
          <a:prstGeom prst="rect">
            <a:avLst/>
          </a:prstGeom>
        </p:spPr>
      </p:pic>
    </p:spTree>
    <p:extLst>
      <p:ext uri="{BB962C8B-B14F-4D97-AF65-F5344CB8AC3E}">
        <p14:creationId xmlns:p14="http://schemas.microsoft.com/office/powerpoint/2010/main" val="2324917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1" y="870597"/>
            <a:ext cx="3236296" cy="1939980"/>
          </a:xfrm>
        </p:spPr>
        <p:txBody>
          <a:bodyPr vert="horz" lIns="91440" tIns="45720" rIns="91440" bIns="45720" rtlCol="0" anchor="t">
            <a:normAutofit fontScale="90000"/>
          </a:bodyPr>
          <a:lstStyle/>
          <a:p>
            <a:r>
              <a:rPr lang="en-US" sz="4400" dirty="0">
                <a:solidFill>
                  <a:srgbClr val="0070C0"/>
                </a:solidFill>
              </a:rPr>
              <a:t>Dashboard Images-4:</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12</a:t>
            </a:fld>
            <a:endParaRPr lang="en-US" sz="1800"/>
          </a:p>
        </p:txBody>
      </p:sp>
      <p:pic>
        <p:nvPicPr>
          <p:cNvPr id="6" name="Picture 5">
            <a:extLst>
              <a:ext uri="{FF2B5EF4-FFF2-40B4-BE49-F238E27FC236}">
                <a16:creationId xmlns:a16="http://schemas.microsoft.com/office/drawing/2014/main" id="{0F28B5C8-6A63-38CC-B0A5-1F5B5FCAFD6E}"/>
              </a:ext>
            </a:extLst>
          </p:cNvPr>
          <p:cNvPicPr>
            <a:picLocks noChangeAspect="1"/>
          </p:cNvPicPr>
          <p:nvPr/>
        </p:nvPicPr>
        <p:blipFill>
          <a:blip r:embed="rId3"/>
          <a:stretch>
            <a:fillRect/>
          </a:stretch>
        </p:blipFill>
        <p:spPr>
          <a:xfrm>
            <a:off x="3551722" y="1029903"/>
            <a:ext cx="8039643" cy="5062890"/>
          </a:xfrm>
          <a:prstGeom prst="rect">
            <a:avLst/>
          </a:prstGeom>
        </p:spPr>
      </p:pic>
    </p:spTree>
    <p:extLst>
      <p:ext uri="{BB962C8B-B14F-4D97-AF65-F5344CB8AC3E}">
        <p14:creationId xmlns:p14="http://schemas.microsoft.com/office/powerpoint/2010/main" val="1316346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1" y="870597"/>
            <a:ext cx="3236296" cy="1939980"/>
          </a:xfrm>
        </p:spPr>
        <p:txBody>
          <a:bodyPr vert="horz" lIns="91440" tIns="45720" rIns="91440" bIns="45720" rtlCol="0" anchor="t">
            <a:normAutofit fontScale="90000"/>
          </a:bodyPr>
          <a:lstStyle/>
          <a:p>
            <a:r>
              <a:rPr lang="en-US" sz="4400" dirty="0">
                <a:solidFill>
                  <a:srgbClr val="0070C0"/>
                </a:solidFill>
              </a:rPr>
              <a:t>Dashboard Images-5:</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13</a:t>
            </a:fld>
            <a:endParaRPr lang="en-US" sz="1800"/>
          </a:p>
        </p:txBody>
      </p:sp>
      <p:pic>
        <p:nvPicPr>
          <p:cNvPr id="7" name="Picture 6">
            <a:extLst>
              <a:ext uri="{FF2B5EF4-FFF2-40B4-BE49-F238E27FC236}">
                <a16:creationId xmlns:a16="http://schemas.microsoft.com/office/drawing/2014/main" id="{6A9E7859-8430-DCA1-30ED-FDBEEF943D3D}"/>
              </a:ext>
            </a:extLst>
          </p:cNvPr>
          <p:cNvPicPr>
            <a:picLocks noChangeAspect="1"/>
          </p:cNvPicPr>
          <p:nvPr/>
        </p:nvPicPr>
        <p:blipFill>
          <a:blip r:embed="rId3"/>
          <a:stretch>
            <a:fillRect/>
          </a:stretch>
        </p:blipFill>
        <p:spPr>
          <a:xfrm>
            <a:off x="3782729" y="870598"/>
            <a:ext cx="8050048" cy="5039314"/>
          </a:xfrm>
          <a:prstGeom prst="rect">
            <a:avLst/>
          </a:prstGeom>
        </p:spPr>
      </p:pic>
    </p:spTree>
    <p:extLst>
      <p:ext uri="{BB962C8B-B14F-4D97-AF65-F5344CB8AC3E}">
        <p14:creationId xmlns:p14="http://schemas.microsoft.com/office/powerpoint/2010/main" val="625619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6E1DE-D988-960C-DAB5-9F76114BF8AF}"/>
              </a:ext>
            </a:extLst>
          </p:cNvPr>
          <p:cNvSpPr>
            <a:spLocks noGrp="1"/>
          </p:cNvSpPr>
          <p:nvPr>
            <p:ph type="title"/>
          </p:nvPr>
        </p:nvSpPr>
        <p:spPr>
          <a:xfrm>
            <a:off x="725965" y="976999"/>
            <a:ext cx="11034713" cy="745923"/>
          </a:xfrm>
        </p:spPr>
        <p:txBody>
          <a:bodyPr/>
          <a:lstStyle/>
          <a:p>
            <a:r>
              <a:rPr lang="en-US" dirty="0">
                <a:solidFill>
                  <a:srgbClr val="0070C0"/>
                </a:solidFill>
              </a:rPr>
              <a:t>Dashboard Solutions Customer Review</a:t>
            </a:r>
          </a:p>
        </p:txBody>
      </p:sp>
      <p:sp>
        <p:nvSpPr>
          <p:cNvPr id="8" name="Content Placeholder 7">
            <a:extLst>
              <a:ext uri="{FF2B5EF4-FFF2-40B4-BE49-F238E27FC236}">
                <a16:creationId xmlns:a16="http://schemas.microsoft.com/office/drawing/2014/main" id="{6B4A257E-4735-6F03-8A06-72A76A187FFA}"/>
              </a:ext>
            </a:extLst>
          </p:cNvPr>
          <p:cNvSpPr>
            <a:spLocks noGrp="1"/>
          </p:cNvSpPr>
          <p:nvPr>
            <p:ph sz="quarter" idx="10"/>
          </p:nvPr>
        </p:nvSpPr>
        <p:spPr>
          <a:xfrm>
            <a:off x="741827" y="1722922"/>
            <a:ext cx="4886798" cy="3561347"/>
          </a:xfrm>
        </p:spPr>
        <p:txBody>
          <a:bodyPr>
            <a:normAutofit/>
          </a:bodyPr>
          <a:lstStyle/>
          <a:p>
            <a:pPr marL="0" indent="0">
              <a:buNone/>
            </a:pPr>
            <a:r>
              <a:rPr lang="en-US" u="sng" dirty="0"/>
              <a:t>Dashboard Solutions Provided: </a:t>
            </a:r>
          </a:p>
          <a:p>
            <a:r>
              <a:rPr lang="en-US" dirty="0"/>
              <a:t>Customer Inquiry Management</a:t>
            </a:r>
          </a:p>
          <a:p>
            <a:r>
              <a:rPr lang="en-US" dirty="0"/>
              <a:t>Real-Time Support Metrics</a:t>
            </a:r>
          </a:p>
          <a:p>
            <a:r>
              <a:rPr lang="en-US" dirty="0"/>
              <a:t>Agent Performance Analytics</a:t>
            </a:r>
          </a:p>
          <a:p>
            <a:r>
              <a:rPr lang="en-US" dirty="0"/>
              <a:t>Customer Interaction Channels</a:t>
            </a:r>
          </a:p>
          <a:p>
            <a:r>
              <a:rPr lang="en-US" dirty="0"/>
              <a:t>Compliance and Security</a:t>
            </a:r>
          </a:p>
          <a:p>
            <a:r>
              <a:rPr lang="en-US" dirty="0"/>
              <a:t>Customer Feedback and Surveys</a:t>
            </a:r>
          </a:p>
        </p:txBody>
      </p:sp>
      <p:sp>
        <p:nvSpPr>
          <p:cNvPr id="3" name="Slide Number Placeholder 2">
            <a:extLst>
              <a:ext uri="{FF2B5EF4-FFF2-40B4-BE49-F238E27FC236}">
                <a16:creationId xmlns:a16="http://schemas.microsoft.com/office/drawing/2014/main" id="{522643B0-B668-8150-0AAC-AFA1C43109DF}"/>
              </a:ext>
            </a:extLst>
          </p:cNvPr>
          <p:cNvSpPr>
            <a:spLocks noGrp="1"/>
          </p:cNvSpPr>
          <p:nvPr>
            <p:ph type="sldNum" sz="quarter" idx="4"/>
          </p:nvPr>
        </p:nvSpPr>
        <p:spPr/>
        <p:txBody>
          <a:bodyPr/>
          <a:lstStyle/>
          <a:p>
            <a:fld id="{C3DB2ADC-AF19-4574-8C10-79B5B04FCA27}" type="slidenum">
              <a:rPr lang="en-US" smtClean="0"/>
              <a:pPr/>
              <a:t>14</a:t>
            </a:fld>
            <a:endParaRPr lang="en-US" dirty="0"/>
          </a:p>
        </p:txBody>
      </p:sp>
      <p:sp>
        <p:nvSpPr>
          <p:cNvPr id="7" name="Content Placeholder 7">
            <a:extLst>
              <a:ext uri="{FF2B5EF4-FFF2-40B4-BE49-F238E27FC236}">
                <a16:creationId xmlns:a16="http://schemas.microsoft.com/office/drawing/2014/main" id="{CD2D5099-5FC8-6407-1CD0-C8E71FBAA8FC}"/>
              </a:ext>
            </a:extLst>
          </p:cNvPr>
          <p:cNvSpPr txBox="1">
            <a:spLocks/>
          </p:cNvSpPr>
          <p:nvPr/>
        </p:nvSpPr>
        <p:spPr>
          <a:xfrm>
            <a:off x="6563376" y="1799924"/>
            <a:ext cx="4775183" cy="248331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0"/>
              </a:spcBef>
              <a:spcAft>
                <a:spcPts val="1200"/>
              </a:spcAft>
              <a:buFont typeface="Arial" panose="020B0604020202020204" pitchFamily="34" charset="0"/>
              <a:buChar char="•"/>
              <a:defRPr sz="2000" b="1" kern="1200">
                <a:solidFill>
                  <a:schemeClr val="tx1"/>
                </a:solidFill>
                <a:latin typeface="+mn-lt"/>
                <a:ea typeface="+mn-ea"/>
                <a:cs typeface="+mn-cs"/>
              </a:defRPr>
            </a:lvl1pPr>
            <a:lvl2pPr marL="685800" indent="-228600" algn="l" defTabSz="914400" rtl="0" eaLnBrk="1" latinLnBrk="0" hangingPunct="1">
              <a:lnSpc>
                <a:spcPct val="110000"/>
              </a:lnSpc>
              <a:spcBef>
                <a:spcPts val="0"/>
              </a:spcBef>
              <a:spcAft>
                <a:spcPts val="1200"/>
              </a:spcAft>
              <a:buFont typeface="Arial" panose="020B0604020202020204" pitchFamily="34" charset="0"/>
              <a:buChar char="•"/>
              <a:defRPr sz="1800" b="1" kern="1200">
                <a:solidFill>
                  <a:schemeClr val="tx1"/>
                </a:solidFill>
                <a:latin typeface="+mn-lt"/>
                <a:ea typeface="+mn-ea"/>
                <a:cs typeface="+mn-cs"/>
              </a:defRPr>
            </a:lvl2pPr>
            <a:lvl3pPr marL="1143000" indent="-228600" algn="l" defTabSz="914400" rtl="0" eaLnBrk="1" latinLnBrk="0" hangingPunct="1">
              <a:lnSpc>
                <a:spcPct val="110000"/>
              </a:lnSpc>
              <a:spcBef>
                <a:spcPts val="0"/>
              </a:spcBef>
              <a:spcAft>
                <a:spcPts val="1200"/>
              </a:spcAft>
              <a:buFont typeface="Arial" panose="020B0604020202020204" pitchFamily="34" charset="0"/>
              <a:buChar char="•"/>
              <a:defRPr sz="1600" b="1" kern="1200">
                <a:solidFill>
                  <a:schemeClr val="tx1"/>
                </a:solidFill>
                <a:latin typeface="+mn-lt"/>
                <a:ea typeface="+mn-ea"/>
                <a:cs typeface="+mn-cs"/>
              </a:defRPr>
            </a:lvl3pPr>
            <a:lvl4pPr marL="1600200" indent="-228600" algn="l" defTabSz="914400" rtl="0" eaLnBrk="1" latinLnBrk="0" hangingPunct="1">
              <a:lnSpc>
                <a:spcPct val="110000"/>
              </a:lnSpc>
              <a:spcBef>
                <a:spcPts val="0"/>
              </a:spcBef>
              <a:spcAft>
                <a:spcPts val="1200"/>
              </a:spcAft>
              <a:buFont typeface="Arial" panose="020B0604020202020204" pitchFamily="34" charset="0"/>
              <a:buChar char="•"/>
              <a:defRPr sz="1400" b="1" kern="1200">
                <a:solidFill>
                  <a:schemeClr val="tx1"/>
                </a:solidFill>
                <a:latin typeface="+mn-lt"/>
                <a:ea typeface="+mn-ea"/>
                <a:cs typeface="+mn-cs"/>
              </a:defRPr>
            </a:lvl4pPr>
            <a:lvl5pPr marL="2057400" indent="-228600" algn="l" defTabSz="914400" rtl="0" eaLnBrk="1" latinLnBrk="0" hangingPunct="1">
              <a:lnSpc>
                <a:spcPct val="110000"/>
              </a:lnSpc>
              <a:spcBef>
                <a:spcPts val="0"/>
              </a:spcBef>
              <a:spcAft>
                <a:spcPts val="1200"/>
              </a:spcAft>
              <a:buFont typeface="Arial" panose="020B0604020202020204" pitchFamily="34" charset="0"/>
              <a:buChar char="•"/>
              <a:defRPr sz="14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u="sng" dirty="0"/>
              <a:t>Customer Feedback:</a:t>
            </a:r>
          </a:p>
          <a:p>
            <a:pPr marL="0" indent="0">
              <a:buFont typeface="Arial" panose="020B0604020202020204" pitchFamily="34" charset="0"/>
              <a:buNone/>
            </a:pPr>
            <a:r>
              <a:rPr lang="en-US" dirty="0"/>
              <a:t>These solution help streamline customer support operations, improve service quality, and enhance overall customer satisfaction. </a:t>
            </a:r>
          </a:p>
        </p:txBody>
      </p:sp>
    </p:spTree>
    <p:extLst>
      <p:ext uri="{BB962C8B-B14F-4D97-AF65-F5344CB8AC3E}">
        <p14:creationId xmlns:p14="http://schemas.microsoft.com/office/powerpoint/2010/main" val="1475236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10520" y="776874"/>
            <a:ext cx="6479552" cy="1427312"/>
          </a:xfrm>
        </p:spPr>
        <p:txBody>
          <a:bodyPr/>
          <a:lstStyle/>
          <a:p>
            <a:r>
              <a:rPr lang="en-US">
                <a:solidFill>
                  <a:srgbClr val="0070C0"/>
                </a:solidFill>
              </a:rPr>
              <a:t>Customer Requirement Project-2 (Investment Banking)</a:t>
            </a:r>
            <a:endParaRPr lang="en-US" dirty="0">
              <a:solidFill>
                <a:srgbClr val="0070C0"/>
              </a:solidFill>
            </a:endParaRP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202" y="2880360"/>
            <a:ext cx="6209950" cy="3319271"/>
          </a:xfrm>
        </p:spPr>
        <p:txBody>
          <a:bodyPr>
            <a:normAutofit/>
          </a:bodyPr>
          <a:lstStyle/>
          <a:p>
            <a:r>
              <a:rPr lang="en-US" sz="1800" dirty="0">
                <a:solidFill>
                  <a:srgbClr val="000000"/>
                </a:solidFill>
                <a:effectLst/>
                <a:latin typeface="Poppins Light" panose="020B0502040204020203" pitchFamily="2" charset="0"/>
              </a:rPr>
              <a:t>Customer required a  dashboard that provides a comprehensive analysis of customer support tickets across various regions.</a:t>
            </a:r>
          </a:p>
          <a:p>
            <a:r>
              <a:rPr lang="en-US" sz="1800" dirty="0">
                <a:solidFill>
                  <a:srgbClr val="000000"/>
                </a:solidFill>
                <a:latin typeface="Poppins Light" panose="020B0502040204020203" pitchFamily="2" charset="0"/>
              </a:rPr>
              <a:t>It includes</a:t>
            </a:r>
            <a:r>
              <a:rPr lang="en-US" sz="1800" dirty="0">
                <a:solidFill>
                  <a:srgbClr val="000000"/>
                </a:solidFill>
                <a:effectLst/>
                <a:latin typeface="Poppins Light" panose="020B0502040204020203" pitchFamily="2" charset="0"/>
              </a:rPr>
              <a:t> to visualizes key metrics such as ticket status, ticket priority, customer demographics, and purchase behaviors based on results Management identify trends, understand customer needs, and improve service efficiency.</a:t>
            </a:r>
            <a:endParaRPr lang="en-US" dirty="0"/>
          </a:p>
        </p:txBody>
      </p:sp>
      <p:pic>
        <p:nvPicPr>
          <p:cNvPr id="8" name="Picture Placeholder 12" descr="A dog sitting in the sun rays coming through the trees in a forest ">
            <a:extLst>
              <a:ext uri="{FF2B5EF4-FFF2-40B4-BE49-F238E27FC236}">
                <a16:creationId xmlns:a16="http://schemas.microsoft.com/office/drawing/2014/main" id="{D97472DC-8A80-1368-489B-875AC64FA5D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6989" r="6989"/>
          <a:stretch/>
        </p:blipFill>
        <p:spPr>
          <a:xfrm>
            <a:off x="7315200" y="776873"/>
            <a:ext cx="4462272" cy="5249023"/>
          </a:xfrm>
        </p:spPr>
      </p:pic>
    </p:spTree>
    <p:extLst>
      <p:ext uri="{BB962C8B-B14F-4D97-AF65-F5344CB8AC3E}">
        <p14:creationId xmlns:p14="http://schemas.microsoft.com/office/powerpoint/2010/main" val="826652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8BEF5F-00BC-5BA7-C0E2-94A5C1FC0D29}"/>
              </a:ext>
            </a:extLst>
          </p:cNvPr>
          <p:cNvSpPr>
            <a:spLocks noGrp="1"/>
          </p:cNvSpPr>
          <p:nvPr>
            <p:ph type="title"/>
          </p:nvPr>
        </p:nvSpPr>
        <p:spPr>
          <a:xfrm>
            <a:off x="705934" y="723901"/>
            <a:ext cx="9573847" cy="719888"/>
          </a:xfrm>
        </p:spPr>
        <p:txBody>
          <a:bodyPr>
            <a:normAutofit/>
          </a:bodyPr>
          <a:lstStyle/>
          <a:p>
            <a:r>
              <a:rPr lang="en-US" dirty="0">
                <a:solidFill>
                  <a:srgbClr val="0070C0"/>
                </a:solidFill>
              </a:rPr>
              <a:t>MYROLE in Project- Team Lead and Developer</a:t>
            </a:r>
          </a:p>
        </p:txBody>
      </p:sp>
      <p:sp>
        <p:nvSpPr>
          <p:cNvPr id="4" name="Content Placeholder 3">
            <a:extLst>
              <a:ext uri="{FF2B5EF4-FFF2-40B4-BE49-F238E27FC236}">
                <a16:creationId xmlns:a16="http://schemas.microsoft.com/office/drawing/2014/main" id="{2B7243AA-A570-5533-577C-6CF74FAD07DC}"/>
              </a:ext>
            </a:extLst>
          </p:cNvPr>
          <p:cNvSpPr>
            <a:spLocks noGrp="1"/>
          </p:cNvSpPr>
          <p:nvPr>
            <p:ph sz="quarter" idx="10"/>
          </p:nvPr>
        </p:nvSpPr>
        <p:spPr/>
        <p:txBody>
          <a:bodyPr/>
          <a:lstStyle/>
          <a:p>
            <a:r>
              <a:rPr lang="en-US" dirty="0"/>
              <a:t>At Chase, As a Leading a team and we authorize to Creating a Business Intelligence (BI) dashboards for Investment banking that involves designing a visual representation of key metrics in Investment Banking operations. The dashboard solutions provide a comprehensive view of mutual fund performance, investor behavior, market trends, and regulatory compliance, enabling users to make informed decisions and manage mutual fund investments effectively.</a:t>
            </a:r>
          </a:p>
        </p:txBody>
      </p:sp>
      <p:sp>
        <p:nvSpPr>
          <p:cNvPr id="2" name="Slide Number Placeholder 1">
            <a:extLst>
              <a:ext uri="{FF2B5EF4-FFF2-40B4-BE49-F238E27FC236}">
                <a16:creationId xmlns:a16="http://schemas.microsoft.com/office/drawing/2014/main" id="{DA128192-0728-892D-258C-A8F14C65D606}"/>
              </a:ext>
            </a:extLst>
          </p:cNvPr>
          <p:cNvSpPr>
            <a:spLocks noGrp="1"/>
          </p:cNvSpPr>
          <p:nvPr>
            <p:ph type="sldNum" sz="quarter" idx="4"/>
          </p:nvPr>
        </p:nvSpPr>
        <p:spPr/>
        <p:txBody>
          <a:bodyPr/>
          <a:lstStyle/>
          <a:p>
            <a:fld id="{C3DB2ADC-AF19-4574-8C10-79B5B04FCA27}" type="slidenum">
              <a:rPr lang="en-US" smtClean="0"/>
              <a:pPr/>
              <a:t>16</a:t>
            </a:fld>
            <a:endParaRPr lang="en-US" dirty="0"/>
          </a:p>
        </p:txBody>
      </p:sp>
    </p:spTree>
    <p:extLst>
      <p:ext uri="{BB962C8B-B14F-4D97-AF65-F5344CB8AC3E}">
        <p14:creationId xmlns:p14="http://schemas.microsoft.com/office/powerpoint/2010/main" val="1395918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734592" y="976998"/>
            <a:ext cx="11000208" cy="577484"/>
          </a:xfrm>
        </p:spPr>
        <p:txBody>
          <a:bodyPr>
            <a:normAutofit fontScale="90000"/>
          </a:bodyPr>
          <a:lstStyle/>
          <a:p>
            <a:r>
              <a:rPr lang="en-US" dirty="0">
                <a:solidFill>
                  <a:srgbClr val="0070C0"/>
                </a:solidFill>
              </a:rPr>
              <a:t>Problem Statement and Data Source</a:t>
            </a: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a:xfrm>
            <a:off x="734592" y="1554481"/>
            <a:ext cx="10485096" cy="4326521"/>
          </a:xfrm>
        </p:spPr>
        <p:txBody>
          <a:bodyPr>
            <a:normAutofit/>
          </a:bodyPr>
          <a:lstStyle/>
          <a:p>
            <a:r>
              <a:rPr lang="en-US" b="1" dirty="0">
                <a:solidFill>
                  <a:srgbClr val="FFC000"/>
                </a:solidFill>
              </a:rPr>
              <a:t>Problem Statement: </a:t>
            </a:r>
            <a:r>
              <a:rPr lang="en-US" dirty="0"/>
              <a:t>Design a user-friendly and effective dashboard for mutual fund investors that provides real-time insights, performance metrics, and personalized recommendations, while addressing issues related to data accuracy, user experience, and integration with various data sources.</a:t>
            </a:r>
          </a:p>
          <a:p>
            <a:r>
              <a:rPr lang="en-US" sz="2100" b="1" dirty="0">
                <a:solidFill>
                  <a:srgbClr val="FFC000"/>
                </a:solidFill>
              </a:rPr>
              <a:t>Dataset Source: </a:t>
            </a:r>
            <a:r>
              <a:rPr lang="en-US" dirty="0"/>
              <a:t>Datasets received from SAP HANA, SQL server and Oracle and CSV files</a:t>
            </a:r>
          </a:p>
          <a:p>
            <a:pPr marL="0" indent="0">
              <a:buNone/>
            </a:pPr>
            <a:r>
              <a:rPr lang="en-US" dirty="0"/>
              <a:t>   Description: This dataset includes financial analysts, investors, and portfolio managers to make informed decisions and perform detailed analysis on mutual funds. It provides  Information about the mutual fund’s investment strategy, risks, and fees as outlined in the fund’s prospectus and detailed historical performance data over various time periods, Fund ID, Fund Name, Fund Type, Inception Date, NAV and relevant information.</a:t>
            </a:r>
          </a:p>
          <a:p>
            <a:pPr marL="0" indent="0">
              <a:buNone/>
            </a:pPr>
            <a:r>
              <a:rPr lang="en-US" sz="2100" b="1" dirty="0">
                <a:solidFill>
                  <a:srgbClr val="FFC000"/>
                </a:solidFill>
              </a:rPr>
              <a:t>Dashboard Frequency:</a:t>
            </a:r>
            <a:r>
              <a:rPr lang="en-US" dirty="0">
                <a:solidFill>
                  <a:srgbClr val="FFC000"/>
                </a:solidFill>
              </a:rPr>
              <a:t> </a:t>
            </a:r>
            <a:r>
              <a:rPr lang="en-US" dirty="0"/>
              <a:t>Weekly, Monthly, Quarterly and Annually</a:t>
            </a:r>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17</a:t>
            </a:fld>
            <a:endParaRPr lang="en-US" dirty="0"/>
          </a:p>
        </p:txBody>
      </p:sp>
    </p:spTree>
    <p:extLst>
      <p:ext uri="{BB962C8B-B14F-4D97-AF65-F5344CB8AC3E}">
        <p14:creationId xmlns:p14="http://schemas.microsoft.com/office/powerpoint/2010/main" val="29761955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734592" y="976998"/>
            <a:ext cx="11000208" cy="577484"/>
          </a:xfrm>
        </p:spPr>
        <p:txBody>
          <a:bodyPr>
            <a:normAutofit fontScale="90000"/>
          </a:bodyPr>
          <a:lstStyle/>
          <a:p>
            <a:r>
              <a:rPr lang="en-US" dirty="0">
                <a:solidFill>
                  <a:srgbClr val="0070C0"/>
                </a:solidFill>
              </a:rPr>
              <a:t>Project Architecture:</a:t>
            </a:r>
          </a:p>
        </p:txBody>
      </p:sp>
      <p:pic>
        <p:nvPicPr>
          <p:cNvPr id="5" name="Content Placeholder 4">
            <a:extLst>
              <a:ext uri="{FF2B5EF4-FFF2-40B4-BE49-F238E27FC236}">
                <a16:creationId xmlns:a16="http://schemas.microsoft.com/office/drawing/2014/main" id="{34288951-2F0C-F610-D95E-C95DD6298EF5}"/>
              </a:ext>
            </a:extLst>
          </p:cNvPr>
          <p:cNvPicPr>
            <a:picLocks noGrp="1" noChangeAspect="1"/>
          </p:cNvPicPr>
          <p:nvPr>
            <p:ph sz="quarter" idx="10"/>
          </p:nvPr>
        </p:nvPicPr>
        <p:blipFill>
          <a:blip r:embed="rId3"/>
          <a:stretch>
            <a:fillRect/>
          </a:stretch>
        </p:blipFill>
        <p:spPr>
          <a:xfrm>
            <a:off x="1106905" y="1742173"/>
            <a:ext cx="9298003" cy="4139515"/>
          </a:xfrm>
        </p:spPr>
      </p:pic>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18</a:t>
            </a:fld>
            <a:endParaRPr lang="en-US" dirty="0"/>
          </a:p>
        </p:txBody>
      </p:sp>
    </p:spTree>
    <p:extLst>
      <p:ext uri="{BB962C8B-B14F-4D97-AF65-F5344CB8AC3E}">
        <p14:creationId xmlns:p14="http://schemas.microsoft.com/office/powerpoint/2010/main" val="29526171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734592" y="976998"/>
            <a:ext cx="11000208" cy="577484"/>
          </a:xfrm>
        </p:spPr>
        <p:txBody>
          <a:bodyPr>
            <a:normAutofit/>
          </a:bodyPr>
          <a:lstStyle/>
          <a:p>
            <a:r>
              <a:rPr lang="en-US" sz="2600" dirty="0">
                <a:solidFill>
                  <a:srgbClr val="0070C0"/>
                </a:solidFill>
                <a:effectLst/>
                <a:latin typeface="Poppins SemiBold" panose="020B0502040204020203" pitchFamily="2" charset="0"/>
              </a:rPr>
              <a:t>Brief Data Processing Procedures in Project</a:t>
            </a: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a:xfrm>
            <a:off x="734592" y="1554481"/>
            <a:ext cx="10485096" cy="4461308"/>
          </a:xfrm>
        </p:spPr>
        <p:txBody>
          <a:bodyPr>
            <a:normAutofit fontScale="92500" lnSpcReduction="10000"/>
          </a:bodyPr>
          <a:lstStyle/>
          <a:p>
            <a:r>
              <a:rPr lang="en-US" b="1" dirty="0">
                <a:solidFill>
                  <a:srgbClr val="FFC000"/>
                </a:solidFill>
              </a:rPr>
              <a:t>Data Cleaning:</a:t>
            </a:r>
            <a:endParaRPr lang="en-US" dirty="0">
              <a:solidFill>
                <a:srgbClr val="FFC000"/>
              </a:solidFill>
            </a:endParaRPr>
          </a:p>
          <a:p>
            <a:pPr lvl="1"/>
            <a:r>
              <a:rPr lang="en-US" b="1" dirty="0"/>
              <a:t>Remove Duplicates:</a:t>
            </a:r>
            <a:r>
              <a:rPr lang="en-US" dirty="0"/>
              <a:t> Identify and eliminate duplicate records.</a:t>
            </a:r>
          </a:p>
          <a:p>
            <a:pPr lvl="1"/>
            <a:r>
              <a:rPr lang="en-US" b="1" dirty="0"/>
              <a:t>Handle Missing Values:</a:t>
            </a:r>
            <a:r>
              <a:rPr lang="en-US" dirty="0"/>
              <a:t> Fill in or remove null values based on data requirements.</a:t>
            </a:r>
          </a:p>
          <a:p>
            <a:pPr lvl="1"/>
            <a:r>
              <a:rPr lang="en-US" b="1" dirty="0"/>
              <a:t>Correct Data Types:</a:t>
            </a:r>
            <a:r>
              <a:rPr lang="en-US" dirty="0"/>
              <a:t> Ensure that each field has the appropriate data type (e.g., integer, date, string).</a:t>
            </a:r>
          </a:p>
          <a:p>
            <a:r>
              <a:rPr lang="en-US" sz="2100" b="1" dirty="0">
                <a:solidFill>
                  <a:srgbClr val="FFC000"/>
                </a:solidFill>
              </a:rPr>
              <a:t>Data Transformation:</a:t>
            </a:r>
          </a:p>
          <a:p>
            <a:pPr lvl="1"/>
            <a:r>
              <a:rPr lang="en-US" b="1" dirty="0"/>
              <a:t>Calculated Fields:</a:t>
            </a:r>
            <a:r>
              <a:rPr lang="en-US" dirty="0"/>
              <a:t> Create new fields by applying formulas and functions to existing data.</a:t>
            </a:r>
          </a:p>
          <a:p>
            <a:pPr lvl="1"/>
            <a:r>
              <a:rPr lang="en-US" b="1" dirty="0"/>
              <a:t>Data Aggregation:</a:t>
            </a:r>
            <a:r>
              <a:rPr lang="en-US" dirty="0"/>
              <a:t> Summarize data using aggregation functions (e.g., SUM, AVG, COUNT).</a:t>
            </a:r>
          </a:p>
          <a:p>
            <a:pPr lvl="1"/>
            <a:r>
              <a:rPr lang="en-US" b="1" dirty="0"/>
              <a:t>Filtering:</a:t>
            </a:r>
            <a:r>
              <a:rPr lang="en-US" dirty="0"/>
              <a:t> Apply filters to exclude irrelevant or outlier data.</a:t>
            </a:r>
          </a:p>
          <a:p>
            <a:pPr lvl="1"/>
            <a:r>
              <a:rPr lang="en-US" b="1" dirty="0"/>
              <a:t>Grouping:</a:t>
            </a:r>
            <a:r>
              <a:rPr lang="en-US" dirty="0"/>
              <a:t> Group data based on categories to facilitate aggregation and analysis.</a:t>
            </a:r>
          </a:p>
          <a:p>
            <a:r>
              <a:rPr lang="en-US" b="1" dirty="0">
                <a:solidFill>
                  <a:srgbClr val="FFC000"/>
                </a:solidFill>
              </a:rPr>
              <a:t>Data Joining and Blending:</a:t>
            </a:r>
            <a:endParaRPr lang="en-US" dirty="0">
              <a:solidFill>
                <a:srgbClr val="FFC000"/>
              </a:solidFill>
            </a:endParaRPr>
          </a:p>
          <a:p>
            <a:pPr lvl="1"/>
            <a:r>
              <a:rPr lang="en-US" b="1" dirty="0"/>
              <a:t>Joins:</a:t>
            </a:r>
            <a:r>
              <a:rPr lang="en-US" dirty="0"/>
              <a:t> Combine data from multiple tables using join operations (e.g., inner join, left join).</a:t>
            </a:r>
          </a:p>
          <a:p>
            <a:pPr lvl="1"/>
            <a:r>
              <a:rPr lang="en-US" b="1" dirty="0"/>
              <a:t>Data Blending:</a:t>
            </a:r>
            <a:r>
              <a:rPr lang="en-US" dirty="0"/>
              <a:t> Merge data from different sources without physically combining them, based on common fields.</a:t>
            </a:r>
          </a:p>
          <a:p>
            <a:pPr marL="0" indent="0">
              <a:buNone/>
            </a:pPr>
            <a:endParaRPr lang="en-US" dirty="0"/>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19</a:t>
            </a:fld>
            <a:endParaRPr lang="en-US" dirty="0"/>
          </a:p>
        </p:txBody>
      </p:sp>
    </p:spTree>
    <p:extLst>
      <p:ext uri="{BB962C8B-B14F-4D97-AF65-F5344CB8AC3E}">
        <p14:creationId xmlns:p14="http://schemas.microsoft.com/office/powerpoint/2010/main" val="1365094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417AF4-08C0-FC51-8823-C041945D63A4}"/>
              </a:ext>
            </a:extLst>
          </p:cNvPr>
          <p:cNvSpPr>
            <a:spLocks noGrp="1"/>
          </p:cNvSpPr>
          <p:nvPr>
            <p:ph type="title"/>
          </p:nvPr>
        </p:nvSpPr>
        <p:spPr>
          <a:xfrm>
            <a:off x="5637007" y="817581"/>
            <a:ext cx="6222761" cy="5711235"/>
          </a:xfrm>
        </p:spPr>
        <p:txBody>
          <a:bodyPr/>
          <a:lstStyle/>
          <a:p>
            <a:r>
              <a:rPr lang="en-US" dirty="0">
                <a:solidFill>
                  <a:srgbClr val="0070C0"/>
                </a:solidFill>
              </a:rPr>
              <a:t>Company overview  </a:t>
            </a:r>
            <a:br>
              <a:rPr lang="en-US" dirty="0"/>
            </a:br>
            <a:br>
              <a:rPr lang="en-US" dirty="0">
                <a:latin typeface="Abadi" panose="020F0502020204030204" pitchFamily="34" charset="0"/>
              </a:rPr>
            </a:br>
            <a:r>
              <a:rPr lang="en-US" sz="1600" b="1" i="0" cap="none" dirty="0">
                <a:solidFill>
                  <a:srgbClr val="202122"/>
                </a:solidFill>
                <a:effectLst/>
                <a:highlight>
                  <a:srgbClr val="FFFFFF"/>
                </a:highlight>
                <a:latin typeface="Calisto MT (Body)"/>
              </a:rPr>
              <a:t>JPMorgan chase &amp; co. Is an American multinational finance company headquartered in </a:t>
            </a:r>
            <a:r>
              <a:rPr lang="en-US" sz="1600" b="1" cap="none" dirty="0">
                <a:solidFill>
                  <a:srgbClr val="202122"/>
                </a:solidFill>
                <a:highlight>
                  <a:srgbClr val="FFFFFF"/>
                </a:highlight>
                <a:latin typeface="Calisto MT (Body)"/>
              </a:rPr>
              <a:t>New York</a:t>
            </a:r>
            <a:r>
              <a:rPr lang="en-US" sz="1600" b="1" i="0" cap="none" dirty="0">
                <a:solidFill>
                  <a:srgbClr val="202122"/>
                </a:solidFill>
                <a:effectLst/>
                <a:highlight>
                  <a:srgbClr val="FFFFFF"/>
                </a:highlight>
                <a:latin typeface="Calisto MT (Body)"/>
              </a:rPr>
              <a:t> city and incorporated in Delaware. It is the largest bank in the united states and the world's largest bank by market capitalization as of 2023</a:t>
            </a:r>
            <a:endParaRPr lang="en-US" sz="1600" dirty="0">
              <a:latin typeface="Calisto MT (Body)"/>
            </a:endParaRPr>
          </a:p>
        </p:txBody>
      </p:sp>
      <p:pic>
        <p:nvPicPr>
          <p:cNvPr id="5" name="Picture Placeholder 16" descr="Logs Stacked ">
            <a:extLst>
              <a:ext uri="{FF2B5EF4-FFF2-40B4-BE49-F238E27FC236}">
                <a16:creationId xmlns:a16="http://schemas.microsoft.com/office/drawing/2014/main" id="{91CDF817-5DD8-B6A6-422E-3161F6D60CC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258" r="258"/>
          <a:stretch/>
        </p:blipFill>
        <p:spPr/>
      </p:pic>
    </p:spTree>
    <p:extLst>
      <p:ext uri="{BB962C8B-B14F-4D97-AF65-F5344CB8AC3E}">
        <p14:creationId xmlns:p14="http://schemas.microsoft.com/office/powerpoint/2010/main" val="32505606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734592" y="976998"/>
            <a:ext cx="11000208" cy="577484"/>
          </a:xfrm>
        </p:spPr>
        <p:txBody>
          <a:bodyPr>
            <a:normAutofit/>
          </a:bodyPr>
          <a:lstStyle/>
          <a:p>
            <a:r>
              <a:rPr lang="en-US" sz="1800" b="1" dirty="0">
                <a:solidFill>
                  <a:srgbClr val="0070C0"/>
                </a:solidFill>
                <a:effectLst/>
                <a:latin typeface="Poppins SemiBold" panose="00000700000000000000" pitchFamily="2" charset="0"/>
              </a:rPr>
              <a:t>Detailed Description of the Dashboard's Features and Functions</a:t>
            </a:r>
            <a:endParaRPr lang="en-US" sz="3200" dirty="0">
              <a:solidFill>
                <a:srgbClr val="0070C0"/>
              </a:solidFill>
              <a:effectLst/>
              <a:latin typeface="Poppins SemiBold" panose="020B0502040204020203" pitchFamily="2" charset="0"/>
            </a:endParaRP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a:xfrm>
            <a:off x="734592" y="1554481"/>
            <a:ext cx="10485096" cy="4605687"/>
          </a:xfrm>
        </p:spPr>
        <p:txBody>
          <a:bodyPr>
            <a:normAutofit lnSpcReduction="10000"/>
          </a:bodyPr>
          <a:lstStyle/>
          <a:p>
            <a:pPr marL="0" indent="0">
              <a:buNone/>
            </a:pPr>
            <a:r>
              <a:rPr lang="en-US" b="1" u="sng" dirty="0">
                <a:solidFill>
                  <a:srgbClr val="F9A655"/>
                </a:solidFill>
                <a:effectLst/>
                <a:latin typeface="Calisto MT (Body)"/>
              </a:rPr>
              <a:t>Features and Functions:</a:t>
            </a:r>
            <a:endParaRPr lang="en-US" u="sng" dirty="0">
              <a:solidFill>
                <a:srgbClr val="000000"/>
              </a:solidFill>
              <a:effectLst/>
              <a:latin typeface="Calisto MT (Body)"/>
            </a:endParaRPr>
          </a:p>
          <a:p>
            <a:r>
              <a:rPr lang="en-US" sz="1800" b="1" dirty="0">
                <a:solidFill>
                  <a:srgbClr val="FFBE7D"/>
                </a:solidFill>
                <a:effectLst/>
                <a:latin typeface="Calisto MT (Body)"/>
              </a:rPr>
              <a:t>Filter:  </a:t>
            </a:r>
            <a:r>
              <a:rPr lang="en-US" sz="1600" b="1" dirty="0">
                <a:latin typeface="Calisto MT (Body)"/>
              </a:rPr>
              <a:t>Dropdown Filters, Slider Filters and Search Filters:</a:t>
            </a:r>
            <a:r>
              <a:rPr lang="en-US" sz="1600" dirty="0">
                <a:latin typeface="Calisto MT (Body)"/>
              </a:rPr>
              <a:t> </a:t>
            </a:r>
          </a:p>
          <a:p>
            <a:r>
              <a:rPr lang="en-US" sz="1900" b="1" dirty="0">
                <a:solidFill>
                  <a:srgbClr val="FFBE7D"/>
                </a:solidFill>
                <a:latin typeface="Calisto MT (Body)"/>
              </a:rPr>
              <a:t>Interactive Elements</a:t>
            </a:r>
          </a:p>
          <a:p>
            <a:pPr lvl="1"/>
            <a:r>
              <a:rPr lang="en-US" sz="1600" b="1" dirty="0">
                <a:latin typeface="Calisto MT (Body)"/>
              </a:rPr>
              <a:t>Dashboard Actions: Filter Actions, Highlight Actions and URL Actions</a:t>
            </a:r>
          </a:p>
          <a:p>
            <a:pPr lvl="1"/>
            <a:r>
              <a:rPr lang="en-US" sz="1600" b="1" dirty="0">
                <a:latin typeface="Calisto MT (Body)"/>
              </a:rPr>
              <a:t>Tooltips</a:t>
            </a:r>
          </a:p>
          <a:p>
            <a:r>
              <a:rPr lang="en-US" sz="1900" b="1" dirty="0">
                <a:solidFill>
                  <a:srgbClr val="FFBE7D"/>
                </a:solidFill>
                <a:latin typeface="Calisto MT (Body)"/>
              </a:rPr>
              <a:t>Data Insights and Annotations : </a:t>
            </a:r>
            <a:r>
              <a:rPr lang="en-US" sz="1600" b="1" dirty="0">
                <a:latin typeface="Calisto MT (Body)"/>
              </a:rPr>
              <a:t>Summary Statistics, Annotations and Reference Lines</a:t>
            </a:r>
          </a:p>
          <a:p>
            <a:r>
              <a:rPr lang="en-US" sz="1800" b="1" dirty="0">
                <a:solidFill>
                  <a:srgbClr val="FFBE7D"/>
                </a:solidFill>
                <a:effectLst/>
                <a:latin typeface="Calisto MT (Body)"/>
              </a:rPr>
              <a:t>How to Use the Dashboard:</a:t>
            </a:r>
            <a:endParaRPr lang="en-US" sz="1800" dirty="0">
              <a:solidFill>
                <a:srgbClr val="000000"/>
              </a:solidFill>
              <a:effectLst/>
              <a:latin typeface="Calisto MT (Body)"/>
            </a:endParaRPr>
          </a:p>
          <a:p>
            <a:r>
              <a:rPr lang="en-US" sz="1800" b="1" dirty="0">
                <a:solidFill>
                  <a:srgbClr val="000000"/>
                </a:solidFill>
                <a:effectLst/>
                <a:latin typeface="Calisto MT (Body)"/>
              </a:rPr>
              <a:t>Filters</a:t>
            </a:r>
            <a:r>
              <a:rPr lang="en-US" sz="1800" dirty="0">
                <a:solidFill>
                  <a:srgbClr val="000000"/>
                </a:solidFill>
                <a:effectLst/>
                <a:latin typeface="Calisto MT (Body)"/>
              </a:rPr>
              <a:t>: Use the filter options on the right-hand side to adjust the data displayed. Filters include date range selectors, drop-down menus for ticket status, and sliders for age ranges.</a:t>
            </a:r>
            <a:endParaRPr lang="en-US" dirty="0">
              <a:effectLst/>
              <a:latin typeface="Calisto MT (Body)"/>
            </a:endParaRPr>
          </a:p>
          <a:p>
            <a:r>
              <a:rPr lang="en-US" sz="1800" b="1" dirty="0">
                <a:solidFill>
                  <a:srgbClr val="000000"/>
                </a:solidFill>
                <a:effectLst/>
                <a:latin typeface="Calisto MT (Body)"/>
              </a:rPr>
              <a:t>Interactivity</a:t>
            </a:r>
            <a:r>
              <a:rPr lang="en-US" sz="1800" dirty="0">
                <a:solidFill>
                  <a:srgbClr val="000000"/>
                </a:solidFill>
                <a:effectLst/>
                <a:latin typeface="Calisto MT (Body)"/>
              </a:rPr>
              <a:t>: Click on chart segments to highlight related data across other visualizations. Use tooltips for more detailed information on hover.</a:t>
            </a:r>
            <a:endParaRPr lang="en-US" dirty="0">
              <a:effectLst/>
              <a:latin typeface="Calisto MT (Body)"/>
            </a:endParaRPr>
          </a:p>
          <a:p>
            <a:r>
              <a:rPr lang="en-US" sz="1800" b="1" dirty="0">
                <a:solidFill>
                  <a:srgbClr val="000000"/>
                </a:solidFill>
                <a:effectLst/>
                <a:latin typeface="Calisto MT (Body)"/>
              </a:rPr>
              <a:t>Reset</a:t>
            </a:r>
            <a:r>
              <a:rPr lang="en-US" sz="1800" dirty="0">
                <a:solidFill>
                  <a:srgbClr val="000000"/>
                </a:solidFill>
                <a:effectLst/>
                <a:latin typeface="Calisto MT (Body)"/>
              </a:rPr>
              <a:t>: A "Reset Filters" button allows you to clear all filters and return to the default view.</a:t>
            </a:r>
          </a:p>
          <a:p>
            <a:pPr marL="0" indent="0">
              <a:buNone/>
            </a:pPr>
            <a:endParaRPr lang="en-US" dirty="0">
              <a:latin typeface="Calisto MT (Body)"/>
            </a:endParaRPr>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20</a:t>
            </a:fld>
            <a:endParaRPr lang="en-US" dirty="0"/>
          </a:p>
        </p:txBody>
      </p:sp>
    </p:spTree>
    <p:extLst>
      <p:ext uri="{BB962C8B-B14F-4D97-AF65-F5344CB8AC3E}">
        <p14:creationId xmlns:p14="http://schemas.microsoft.com/office/powerpoint/2010/main" val="1547270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E82A33-7ED3-A4A3-7E06-B568D6D134CD}"/>
              </a:ext>
            </a:extLst>
          </p:cNvPr>
          <p:cNvSpPr>
            <a:spLocks noGrp="1"/>
          </p:cNvSpPr>
          <p:nvPr>
            <p:ph type="title"/>
          </p:nvPr>
        </p:nvSpPr>
        <p:spPr>
          <a:xfrm>
            <a:off x="763439" y="798896"/>
            <a:ext cx="4867340" cy="548641"/>
          </a:xfrm>
        </p:spPr>
        <p:txBody>
          <a:bodyPr>
            <a:normAutofit fontScale="90000"/>
          </a:bodyPr>
          <a:lstStyle/>
          <a:p>
            <a:r>
              <a:rPr lang="en-US" dirty="0">
                <a:solidFill>
                  <a:srgbClr val="0070C0"/>
                </a:solidFill>
              </a:rPr>
              <a:t>Charts Created</a:t>
            </a:r>
          </a:p>
        </p:txBody>
      </p:sp>
      <p:sp>
        <p:nvSpPr>
          <p:cNvPr id="9" name="Content Placeholder 8">
            <a:extLst>
              <a:ext uri="{FF2B5EF4-FFF2-40B4-BE49-F238E27FC236}">
                <a16:creationId xmlns:a16="http://schemas.microsoft.com/office/drawing/2014/main" id="{6777958E-E73E-C5A9-C0E3-3DD9808453DB}"/>
              </a:ext>
            </a:extLst>
          </p:cNvPr>
          <p:cNvSpPr>
            <a:spLocks noGrp="1"/>
          </p:cNvSpPr>
          <p:nvPr>
            <p:ph sz="quarter" idx="11"/>
          </p:nvPr>
        </p:nvSpPr>
        <p:spPr>
          <a:xfrm>
            <a:off x="697806" y="1347536"/>
            <a:ext cx="7132320" cy="4711567"/>
          </a:xfrm>
        </p:spPr>
        <p:txBody>
          <a:bodyPr>
            <a:normAutofit fontScale="77500" lnSpcReduction="20000"/>
          </a:bodyPr>
          <a:lstStyle/>
          <a:p>
            <a:pPr marL="457200" indent="-457200">
              <a:buAutoNum type="arabicParenR"/>
            </a:pPr>
            <a:r>
              <a:rPr lang="en-US" sz="2100" dirty="0"/>
              <a:t>Comparing fund size and returns over different periods (</a:t>
            </a:r>
          </a:p>
          <a:p>
            <a:pPr marL="457200" indent="-457200">
              <a:buAutoNum type="arabicParenR"/>
            </a:pPr>
            <a:r>
              <a:rPr lang="en-US" sz="2100" dirty="0"/>
              <a:t>Comparing Expense Ratio and returns over different periods</a:t>
            </a:r>
          </a:p>
          <a:p>
            <a:pPr marL="457200" indent="-457200">
              <a:buAutoNum type="arabicParenR"/>
            </a:pPr>
            <a:r>
              <a:rPr lang="en-US" sz="2100" dirty="0"/>
              <a:t>Comparison of Fund size and Sub-</a:t>
            </a:r>
            <a:r>
              <a:rPr lang="en-US" sz="2300" dirty="0"/>
              <a:t>Category</a:t>
            </a:r>
          </a:p>
          <a:p>
            <a:pPr marL="457200" indent="-457200">
              <a:buAutoNum type="arabicParenR"/>
            </a:pPr>
            <a:r>
              <a:rPr lang="en-US" sz="2100" dirty="0"/>
              <a:t>Sub-Category-wise Comparison of Fund Size and Expense Ratio</a:t>
            </a:r>
          </a:p>
          <a:p>
            <a:pPr marL="457200" indent="-457200">
              <a:buAutoNum type="arabicParenR"/>
            </a:pPr>
            <a:r>
              <a:rPr lang="en-US" sz="2100" dirty="0"/>
              <a:t>Creating a Risk Level Filter Parameter</a:t>
            </a:r>
          </a:p>
          <a:p>
            <a:pPr marL="457200" indent="-457200">
              <a:buAutoNum type="arabicParenR"/>
            </a:pPr>
            <a:r>
              <a:rPr lang="en-US" sz="2100" dirty="0"/>
              <a:t>Sum of Returns Based on Selected Return Period</a:t>
            </a:r>
          </a:p>
          <a:p>
            <a:pPr marL="457200" indent="-457200">
              <a:buAutoNum type="arabicParenR"/>
            </a:pPr>
            <a:r>
              <a:rPr lang="en-US" sz="2100" dirty="0"/>
              <a:t>Distribution of Mutual Fund Metrics by Risk Level</a:t>
            </a:r>
          </a:p>
          <a:p>
            <a:pPr marL="457200" indent="-457200">
              <a:buAutoNum type="arabicParenR"/>
            </a:pPr>
            <a:r>
              <a:rPr lang="en-US" sz="2100" dirty="0"/>
              <a:t>Different categories and sub-categories over rating</a:t>
            </a:r>
          </a:p>
          <a:p>
            <a:pPr marL="457200" indent="-457200">
              <a:buFont typeface="Arial" panose="020B0604020202020204" pitchFamily="34" charset="0"/>
              <a:buAutoNum type="arabicParenR"/>
            </a:pPr>
            <a:r>
              <a:rPr lang="en-US" sz="2100" dirty="0"/>
              <a:t>Distribution of funds by AMC name and category</a:t>
            </a:r>
          </a:p>
          <a:p>
            <a:pPr marL="457200" indent="-457200">
              <a:buFont typeface="Arial" panose="020B0604020202020204" pitchFamily="34" charset="0"/>
              <a:buAutoNum type="arabicParenR"/>
            </a:pPr>
            <a:r>
              <a:rPr lang="en-US" sz="2100" dirty="0"/>
              <a:t>Distribution of returns for different categories </a:t>
            </a:r>
          </a:p>
          <a:p>
            <a:pPr marL="457200" indent="-457200">
              <a:buFont typeface="Arial" panose="020B0604020202020204" pitchFamily="34" charset="0"/>
              <a:buAutoNum type="arabicParenR"/>
            </a:pPr>
            <a:r>
              <a:rPr lang="en-US" sz="2100" dirty="0"/>
              <a:t>Fund age years across different return period</a:t>
            </a:r>
          </a:p>
          <a:p>
            <a:pPr marL="457200" indent="-457200">
              <a:buFont typeface="Arial" panose="020B0604020202020204" pitchFamily="34" charset="0"/>
              <a:buAutoNum type="arabicParenR"/>
            </a:pPr>
            <a:r>
              <a:rPr lang="en-US" sz="2100" dirty="0"/>
              <a:t>Predicted Returns Over 7 Years and 9 Years</a:t>
            </a:r>
          </a:p>
          <a:p>
            <a:pPr marL="457200" indent="-457200">
              <a:buFont typeface="Arial" panose="020B0604020202020204" pitchFamily="34" charset="0"/>
              <a:buAutoNum type="arabicParenR"/>
            </a:pPr>
            <a:r>
              <a:rPr lang="en-US" sz="2100" dirty="0"/>
              <a:t>Min Sip across category</a:t>
            </a:r>
          </a:p>
          <a:p>
            <a:endParaRPr lang="en-US" sz="2100" noProof="1"/>
          </a:p>
        </p:txBody>
      </p:sp>
      <p:pic>
        <p:nvPicPr>
          <p:cNvPr id="14" name="Picture Placeholder 33" descr="A river with boats in it surrounded by trees">
            <a:extLst>
              <a:ext uri="{FF2B5EF4-FFF2-40B4-BE49-F238E27FC236}">
                <a16:creationId xmlns:a16="http://schemas.microsoft.com/office/drawing/2014/main" id="{C87A0E87-E987-D779-B17A-3A89F2E6F373}"/>
              </a:ext>
            </a:extLst>
          </p:cNvPr>
          <p:cNvPicPr>
            <a:picLocks noGrp="1" noChangeAspect="1"/>
          </p:cNvPicPr>
          <p:nvPr>
            <p:ph type="pic" sz="quarter" idx="10"/>
          </p:nvPr>
        </p:nvPicPr>
        <p:blipFill>
          <a:blip r:embed="rId3"/>
          <a:srcRect l="18580" r="18580"/>
          <a:stretch/>
        </p:blipFill>
        <p:spPr>
          <a:xfrm>
            <a:off x="7830126" y="0"/>
            <a:ext cx="4361874" cy="6131293"/>
          </a:xfrm>
        </p:spPr>
      </p:pic>
    </p:spTree>
    <p:extLst>
      <p:ext uri="{BB962C8B-B14F-4D97-AF65-F5344CB8AC3E}">
        <p14:creationId xmlns:p14="http://schemas.microsoft.com/office/powerpoint/2010/main" val="38555174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1" y="870597"/>
            <a:ext cx="3005289" cy="1506843"/>
          </a:xfrm>
        </p:spPr>
        <p:txBody>
          <a:bodyPr vert="horz" lIns="91440" tIns="45720" rIns="91440" bIns="45720" rtlCol="0" anchor="t">
            <a:normAutofit fontScale="90000"/>
          </a:bodyPr>
          <a:lstStyle/>
          <a:p>
            <a:r>
              <a:rPr lang="en-US" sz="4400" dirty="0">
                <a:solidFill>
                  <a:srgbClr val="0070C0"/>
                </a:solidFill>
              </a:rPr>
              <a:t>Dashboard Images-1:</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22</a:t>
            </a:fld>
            <a:endParaRPr lang="en-US" sz="1800"/>
          </a:p>
        </p:txBody>
      </p:sp>
      <p:pic>
        <p:nvPicPr>
          <p:cNvPr id="6" name="Picture 5">
            <a:extLst>
              <a:ext uri="{FF2B5EF4-FFF2-40B4-BE49-F238E27FC236}">
                <a16:creationId xmlns:a16="http://schemas.microsoft.com/office/drawing/2014/main" id="{8EB6A9A0-3C32-C81F-E128-8F408EA4BA18}"/>
              </a:ext>
            </a:extLst>
          </p:cNvPr>
          <p:cNvPicPr>
            <a:picLocks noChangeAspect="1"/>
          </p:cNvPicPr>
          <p:nvPr/>
        </p:nvPicPr>
        <p:blipFill>
          <a:blip r:embed="rId3"/>
          <a:stretch>
            <a:fillRect/>
          </a:stretch>
        </p:blipFill>
        <p:spPr>
          <a:xfrm>
            <a:off x="3792354" y="870597"/>
            <a:ext cx="7799012" cy="5222196"/>
          </a:xfrm>
          <a:prstGeom prst="rect">
            <a:avLst/>
          </a:prstGeom>
        </p:spPr>
      </p:pic>
    </p:spTree>
    <p:extLst>
      <p:ext uri="{BB962C8B-B14F-4D97-AF65-F5344CB8AC3E}">
        <p14:creationId xmlns:p14="http://schemas.microsoft.com/office/powerpoint/2010/main" val="2758663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1" y="870597"/>
            <a:ext cx="3515428" cy="1506843"/>
          </a:xfrm>
        </p:spPr>
        <p:txBody>
          <a:bodyPr vert="horz" lIns="91440" tIns="45720" rIns="91440" bIns="45720" rtlCol="0" anchor="t">
            <a:normAutofit fontScale="90000"/>
          </a:bodyPr>
          <a:lstStyle/>
          <a:p>
            <a:r>
              <a:rPr lang="en-US" sz="4400" dirty="0">
                <a:solidFill>
                  <a:srgbClr val="0070C0"/>
                </a:solidFill>
              </a:rPr>
              <a:t>Dashboard Images-2:</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23</a:t>
            </a:fld>
            <a:endParaRPr lang="en-US" sz="1800"/>
          </a:p>
        </p:txBody>
      </p:sp>
      <p:pic>
        <p:nvPicPr>
          <p:cNvPr id="5" name="Picture 4">
            <a:extLst>
              <a:ext uri="{FF2B5EF4-FFF2-40B4-BE49-F238E27FC236}">
                <a16:creationId xmlns:a16="http://schemas.microsoft.com/office/drawing/2014/main" id="{F89E0008-CC0E-8EFD-B211-281325CB3069}"/>
              </a:ext>
            </a:extLst>
          </p:cNvPr>
          <p:cNvPicPr>
            <a:picLocks noChangeAspect="1"/>
          </p:cNvPicPr>
          <p:nvPr/>
        </p:nvPicPr>
        <p:blipFill>
          <a:blip r:embed="rId3"/>
          <a:stretch>
            <a:fillRect/>
          </a:stretch>
        </p:blipFill>
        <p:spPr>
          <a:xfrm>
            <a:off x="4360244" y="870596"/>
            <a:ext cx="7231121" cy="5222195"/>
          </a:xfrm>
          <a:prstGeom prst="rect">
            <a:avLst/>
          </a:prstGeom>
        </p:spPr>
      </p:pic>
    </p:spTree>
    <p:extLst>
      <p:ext uri="{BB962C8B-B14F-4D97-AF65-F5344CB8AC3E}">
        <p14:creationId xmlns:p14="http://schemas.microsoft.com/office/powerpoint/2010/main" val="248959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0" y="870598"/>
            <a:ext cx="3149669" cy="1304712"/>
          </a:xfrm>
        </p:spPr>
        <p:txBody>
          <a:bodyPr vert="horz" lIns="91440" tIns="45720" rIns="91440" bIns="45720" rtlCol="0" anchor="t">
            <a:normAutofit fontScale="90000"/>
          </a:bodyPr>
          <a:lstStyle/>
          <a:p>
            <a:r>
              <a:rPr lang="en-US" sz="4400" dirty="0">
                <a:solidFill>
                  <a:srgbClr val="0070C0"/>
                </a:solidFill>
              </a:rPr>
              <a:t>Dashboard Images-3:</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24</a:t>
            </a:fld>
            <a:endParaRPr lang="en-US" sz="1800"/>
          </a:p>
        </p:txBody>
      </p:sp>
      <p:pic>
        <p:nvPicPr>
          <p:cNvPr id="6" name="Picture 5">
            <a:extLst>
              <a:ext uri="{FF2B5EF4-FFF2-40B4-BE49-F238E27FC236}">
                <a16:creationId xmlns:a16="http://schemas.microsoft.com/office/drawing/2014/main" id="{CA8021A5-C460-47F4-B124-3745EFA96CB4}"/>
              </a:ext>
            </a:extLst>
          </p:cNvPr>
          <p:cNvPicPr>
            <a:picLocks noChangeAspect="1"/>
          </p:cNvPicPr>
          <p:nvPr/>
        </p:nvPicPr>
        <p:blipFill>
          <a:blip r:embed="rId3"/>
          <a:stretch>
            <a:fillRect/>
          </a:stretch>
        </p:blipFill>
        <p:spPr>
          <a:xfrm>
            <a:off x="3801979" y="870598"/>
            <a:ext cx="7737711" cy="5208236"/>
          </a:xfrm>
          <a:prstGeom prst="rect">
            <a:avLst/>
          </a:prstGeom>
        </p:spPr>
      </p:pic>
    </p:spTree>
    <p:extLst>
      <p:ext uri="{BB962C8B-B14F-4D97-AF65-F5344CB8AC3E}">
        <p14:creationId xmlns:p14="http://schemas.microsoft.com/office/powerpoint/2010/main" val="25842756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1" y="870597"/>
            <a:ext cx="3236296" cy="1939980"/>
          </a:xfrm>
        </p:spPr>
        <p:txBody>
          <a:bodyPr vert="horz" lIns="91440" tIns="45720" rIns="91440" bIns="45720" rtlCol="0" anchor="t">
            <a:normAutofit fontScale="90000"/>
          </a:bodyPr>
          <a:lstStyle/>
          <a:p>
            <a:r>
              <a:rPr lang="en-US" sz="4400" dirty="0">
                <a:solidFill>
                  <a:srgbClr val="0070C0"/>
                </a:solidFill>
              </a:rPr>
              <a:t>Dashboard Images-4:</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25</a:t>
            </a:fld>
            <a:endParaRPr lang="en-US" sz="1800"/>
          </a:p>
        </p:txBody>
      </p:sp>
      <p:pic>
        <p:nvPicPr>
          <p:cNvPr id="5" name="Picture 4">
            <a:extLst>
              <a:ext uri="{FF2B5EF4-FFF2-40B4-BE49-F238E27FC236}">
                <a16:creationId xmlns:a16="http://schemas.microsoft.com/office/drawing/2014/main" id="{658FE7DD-408A-C3C3-DAEF-630502F30088}"/>
              </a:ext>
            </a:extLst>
          </p:cNvPr>
          <p:cNvPicPr>
            <a:picLocks noChangeAspect="1"/>
          </p:cNvPicPr>
          <p:nvPr/>
        </p:nvPicPr>
        <p:blipFill>
          <a:blip r:embed="rId3"/>
          <a:stretch>
            <a:fillRect/>
          </a:stretch>
        </p:blipFill>
        <p:spPr>
          <a:xfrm>
            <a:off x="3793279" y="941568"/>
            <a:ext cx="7564532" cy="5141598"/>
          </a:xfrm>
          <a:prstGeom prst="rect">
            <a:avLst/>
          </a:prstGeom>
        </p:spPr>
      </p:pic>
    </p:spTree>
    <p:extLst>
      <p:ext uri="{BB962C8B-B14F-4D97-AF65-F5344CB8AC3E}">
        <p14:creationId xmlns:p14="http://schemas.microsoft.com/office/powerpoint/2010/main" val="42299423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1" y="870597"/>
            <a:ext cx="3236296" cy="1939980"/>
          </a:xfrm>
        </p:spPr>
        <p:txBody>
          <a:bodyPr vert="horz" lIns="91440" tIns="45720" rIns="91440" bIns="45720" rtlCol="0" anchor="t">
            <a:normAutofit fontScale="90000"/>
          </a:bodyPr>
          <a:lstStyle/>
          <a:p>
            <a:r>
              <a:rPr lang="en-US" sz="4400" dirty="0">
                <a:solidFill>
                  <a:srgbClr val="0070C0"/>
                </a:solidFill>
              </a:rPr>
              <a:t>Dashboard Images-5:</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26</a:t>
            </a:fld>
            <a:endParaRPr lang="en-US" sz="1800"/>
          </a:p>
        </p:txBody>
      </p:sp>
      <p:pic>
        <p:nvPicPr>
          <p:cNvPr id="8" name="Picture 7">
            <a:extLst>
              <a:ext uri="{FF2B5EF4-FFF2-40B4-BE49-F238E27FC236}">
                <a16:creationId xmlns:a16="http://schemas.microsoft.com/office/drawing/2014/main" id="{3EB6964D-2B62-F2D5-D932-3353E955572D}"/>
              </a:ext>
            </a:extLst>
          </p:cNvPr>
          <p:cNvPicPr>
            <a:picLocks noChangeAspect="1"/>
          </p:cNvPicPr>
          <p:nvPr/>
        </p:nvPicPr>
        <p:blipFill>
          <a:blip r:embed="rId3"/>
          <a:stretch>
            <a:fillRect/>
          </a:stretch>
        </p:blipFill>
        <p:spPr>
          <a:xfrm>
            <a:off x="3580598" y="733286"/>
            <a:ext cx="8010768" cy="5391427"/>
          </a:xfrm>
          <a:prstGeom prst="rect">
            <a:avLst/>
          </a:prstGeom>
        </p:spPr>
      </p:pic>
    </p:spTree>
    <p:extLst>
      <p:ext uri="{BB962C8B-B14F-4D97-AF65-F5344CB8AC3E}">
        <p14:creationId xmlns:p14="http://schemas.microsoft.com/office/powerpoint/2010/main" val="3969557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6E1DE-D988-960C-DAB5-9F76114BF8AF}"/>
              </a:ext>
            </a:extLst>
          </p:cNvPr>
          <p:cNvSpPr>
            <a:spLocks noGrp="1"/>
          </p:cNvSpPr>
          <p:nvPr>
            <p:ph type="title"/>
          </p:nvPr>
        </p:nvSpPr>
        <p:spPr>
          <a:xfrm>
            <a:off x="725965" y="976999"/>
            <a:ext cx="11034713" cy="745923"/>
          </a:xfrm>
        </p:spPr>
        <p:txBody>
          <a:bodyPr/>
          <a:lstStyle/>
          <a:p>
            <a:r>
              <a:rPr lang="en-US" dirty="0">
                <a:solidFill>
                  <a:srgbClr val="0070C0"/>
                </a:solidFill>
              </a:rPr>
              <a:t>Dashboard Solutions Customer Review</a:t>
            </a:r>
          </a:p>
        </p:txBody>
      </p:sp>
      <p:sp>
        <p:nvSpPr>
          <p:cNvPr id="8" name="Content Placeholder 7">
            <a:extLst>
              <a:ext uri="{FF2B5EF4-FFF2-40B4-BE49-F238E27FC236}">
                <a16:creationId xmlns:a16="http://schemas.microsoft.com/office/drawing/2014/main" id="{6B4A257E-4735-6F03-8A06-72A76A187FFA}"/>
              </a:ext>
            </a:extLst>
          </p:cNvPr>
          <p:cNvSpPr>
            <a:spLocks noGrp="1"/>
          </p:cNvSpPr>
          <p:nvPr>
            <p:ph sz="quarter" idx="10"/>
          </p:nvPr>
        </p:nvSpPr>
        <p:spPr>
          <a:xfrm>
            <a:off x="741827" y="1722922"/>
            <a:ext cx="4886798" cy="4369870"/>
          </a:xfrm>
        </p:spPr>
        <p:txBody>
          <a:bodyPr>
            <a:normAutofit lnSpcReduction="10000"/>
          </a:bodyPr>
          <a:lstStyle/>
          <a:p>
            <a:pPr marL="0" indent="0">
              <a:buNone/>
            </a:pPr>
            <a:r>
              <a:rPr lang="en-US" u="sng" dirty="0"/>
              <a:t>Dashboard Solutions Provided: </a:t>
            </a:r>
          </a:p>
          <a:p>
            <a:r>
              <a:rPr lang="en-US" dirty="0"/>
              <a:t>Performance Metrics</a:t>
            </a:r>
          </a:p>
          <a:p>
            <a:r>
              <a:rPr lang="en-US" dirty="0"/>
              <a:t>Performance Comparison</a:t>
            </a:r>
          </a:p>
          <a:p>
            <a:r>
              <a:rPr lang="en-US" dirty="0"/>
              <a:t>Growth Visualization</a:t>
            </a:r>
          </a:p>
          <a:p>
            <a:r>
              <a:rPr lang="en-US" dirty="0"/>
              <a:t>Asset Allocation</a:t>
            </a:r>
          </a:p>
          <a:p>
            <a:r>
              <a:rPr lang="en-US" dirty="0"/>
              <a:t>Top Holdings</a:t>
            </a:r>
          </a:p>
          <a:p>
            <a:r>
              <a:rPr lang="en-US" dirty="0"/>
              <a:t>Expense Ratios</a:t>
            </a:r>
          </a:p>
          <a:p>
            <a:r>
              <a:rPr lang="en-US" dirty="0"/>
              <a:t>Market Overview and Fund Trend</a:t>
            </a:r>
          </a:p>
          <a:p>
            <a:r>
              <a:rPr lang="en-US" dirty="0"/>
              <a:t>Investor Performance</a:t>
            </a:r>
          </a:p>
          <a:p>
            <a:endParaRPr lang="en-US" dirty="0"/>
          </a:p>
        </p:txBody>
      </p:sp>
      <p:sp>
        <p:nvSpPr>
          <p:cNvPr id="3" name="Slide Number Placeholder 2">
            <a:extLst>
              <a:ext uri="{FF2B5EF4-FFF2-40B4-BE49-F238E27FC236}">
                <a16:creationId xmlns:a16="http://schemas.microsoft.com/office/drawing/2014/main" id="{522643B0-B668-8150-0AAC-AFA1C43109DF}"/>
              </a:ext>
            </a:extLst>
          </p:cNvPr>
          <p:cNvSpPr>
            <a:spLocks noGrp="1"/>
          </p:cNvSpPr>
          <p:nvPr>
            <p:ph type="sldNum" sz="quarter" idx="4"/>
          </p:nvPr>
        </p:nvSpPr>
        <p:spPr/>
        <p:txBody>
          <a:bodyPr/>
          <a:lstStyle/>
          <a:p>
            <a:fld id="{C3DB2ADC-AF19-4574-8C10-79B5B04FCA27}" type="slidenum">
              <a:rPr lang="en-US" smtClean="0"/>
              <a:pPr/>
              <a:t>27</a:t>
            </a:fld>
            <a:endParaRPr lang="en-US" dirty="0"/>
          </a:p>
        </p:txBody>
      </p:sp>
      <p:sp>
        <p:nvSpPr>
          <p:cNvPr id="7" name="Content Placeholder 7">
            <a:extLst>
              <a:ext uri="{FF2B5EF4-FFF2-40B4-BE49-F238E27FC236}">
                <a16:creationId xmlns:a16="http://schemas.microsoft.com/office/drawing/2014/main" id="{CD2D5099-5FC8-6407-1CD0-C8E71FBAA8FC}"/>
              </a:ext>
            </a:extLst>
          </p:cNvPr>
          <p:cNvSpPr txBox="1">
            <a:spLocks/>
          </p:cNvSpPr>
          <p:nvPr/>
        </p:nvSpPr>
        <p:spPr>
          <a:xfrm>
            <a:off x="6563376" y="1799924"/>
            <a:ext cx="4775183" cy="248331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110000"/>
              </a:lnSpc>
              <a:spcBef>
                <a:spcPts val="0"/>
              </a:spcBef>
              <a:spcAft>
                <a:spcPts val="1200"/>
              </a:spcAft>
              <a:buFont typeface="Arial" panose="020B0604020202020204" pitchFamily="34" charset="0"/>
              <a:buChar char="•"/>
              <a:defRPr sz="2000" b="1" kern="1200">
                <a:solidFill>
                  <a:schemeClr val="tx1"/>
                </a:solidFill>
                <a:latin typeface="+mn-lt"/>
                <a:ea typeface="+mn-ea"/>
                <a:cs typeface="+mn-cs"/>
              </a:defRPr>
            </a:lvl1pPr>
            <a:lvl2pPr marL="685800" indent="-228600" algn="l" defTabSz="914400" rtl="0" eaLnBrk="1" latinLnBrk="0" hangingPunct="1">
              <a:lnSpc>
                <a:spcPct val="110000"/>
              </a:lnSpc>
              <a:spcBef>
                <a:spcPts val="0"/>
              </a:spcBef>
              <a:spcAft>
                <a:spcPts val="1200"/>
              </a:spcAft>
              <a:buFont typeface="Arial" panose="020B0604020202020204" pitchFamily="34" charset="0"/>
              <a:buChar char="•"/>
              <a:defRPr sz="1800" b="1" kern="1200">
                <a:solidFill>
                  <a:schemeClr val="tx1"/>
                </a:solidFill>
                <a:latin typeface="+mn-lt"/>
                <a:ea typeface="+mn-ea"/>
                <a:cs typeface="+mn-cs"/>
              </a:defRPr>
            </a:lvl2pPr>
            <a:lvl3pPr marL="1143000" indent="-228600" algn="l" defTabSz="914400" rtl="0" eaLnBrk="1" latinLnBrk="0" hangingPunct="1">
              <a:lnSpc>
                <a:spcPct val="110000"/>
              </a:lnSpc>
              <a:spcBef>
                <a:spcPts val="0"/>
              </a:spcBef>
              <a:spcAft>
                <a:spcPts val="1200"/>
              </a:spcAft>
              <a:buFont typeface="Arial" panose="020B0604020202020204" pitchFamily="34" charset="0"/>
              <a:buChar char="•"/>
              <a:defRPr sz="1600" b="1" kern="1200">
                <a:solidFill>
                  <a:schemeClr val="tx1"/>
                </a:solidFill>
                <a:latin typeface="+mn-lt"/>
                <a:ea typeface="+mn-ea"/>
                <a:cs typeface="+mn-cs"/>
              </a:defRPr>
            </a:lvl3pPr>
            <a:lvl4pPr marL="1600200" indent="-228600" algn="l" defTabSz="914400" rtl="0" eaLnBrk="1" latinLnBrk="0" hangingPunct="1">
              <a:lnSpc>
                <a:spcPct val="110000"/>
              </a:lnSpc>
              <a:spcBef>
                <a:spcPts val="0"/>
              </a:spcBef>
              <a:spcAft>
                <a:spcPts val="1200"/>
              </a:spcAft>
              <a:buFont typeface="Arial" panose="020B0604020202020204" pitchFamily="34" charset="0"/>
              <a:buChar char="•"/>
              <a:defRPr sz="1400" b="1" kern="1200">
                <a:solidFill>
                  <a:schemeClr val="tx1"/>
                </a:solidFill>
                <a:latin typeface="+mn-lt"/>
                <a:ea typeface="+mn-ea"/>
                <a:cs typeface="+mn-cs"/>
              </a:defRPr>
            </a:lvl4pPr>
            <a:lvl5pPr marL="2057400" indent="-228600" algn="l" defTabSz="914400" rtl="0" eaLnBrk="1" latinLnBrk="0" hangingPunct="1">
              <a:lnSpc>
                <a:spcPct val="110000"/>
              </a:lnSpc>
              <a:spcBef>
                <a:spcPts val="0"/>
              </a:spcBef>
              <a:spcAft>
                <a:spcPts val="1200"/>
              </a:spcAft>
              <a:buFont typeface="Arial" panose="020B0604020202020204" pitchFamily="34" charset="0"/>
              <a:buChar char="•"/>
              <a:defRPr sz="14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u="sng" dirty="0"/>
              <a:t>Customer Feedback:</a:t>
            </a:r>
          </a:p>
          <a:p>
            <a:pPr marL="0" indent="0">
              <a:buFont typeface="Arial" panose="020B0604020202020204" pitchFamily="34" charset="0"/>
              <a:buNone/>
            </a:pPr>
            <a:r>
              <a:rPr lang="en-US" dirty="0"/>
              <a:t>These features and Dashboard solutions provide a comprehensive view of mutual fund performance, investor behavior, market trends, and regulatory compliance, enabling users to make informed decisions and manage mutual fund investments effectively.</a:t>
            </a:r>
          </a:p>
        </p:txBody>
      </p:sp>
    </p:spTree>
    <p:extLst>
      <p:ext uri="{BB962C8B-B14F-4D97-AF65-F5344CB8AC3E}">
        <p14:creationId xmlns:p14="http://schemas.microsoft.com/office/powerpoint/2010/main" val="24293244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025A9-7726-7F83-4A59-6CF84E4B9001}"/>
              </a:ext>
            </a:extLst>
          </p:cNvPr>
          <p:cNvSpPr>
            <a:spLocks noGrp="1"/>
          </p:cNvSpPr>
          <p:nvPr>
            <p:ph type="ctrTitle"/>
          </p:nvPr>
        </p:nvSpPr>
        <p:spPr>
          <a:xfrm>
            <a:off x="298383" y="983901"/>
            <a:ext cx="6145549" cy="450263"/>
          </a:xfrm>
        </p:spPr>
        <p:txBody>
          <a:bodyPr>
            <a:normAutofit fontScale="90000"/>
          </a:bodyPr>
          <a:lstStyle/>
          <a:p>
            <a:r>
              <a:rPr lang="en-US" dirty="0">
                <a:solidFill>
                  <a:srgbClr val="0070C0"/>
                </a:solidFill>
              </a:rPr>
              <a:t>Ongoing Project-1 </a:t>
            </a:r>
            <a:br>
              <a:rPr lang="en-US" dirty="0">
                <a:solidFill>
                  <a:srgbClr val="0070C0"/>
                </a:solidFill>
              </a:rPr>
            </a:br>
            <a:endParaRPr lang="en-US" dirty="0">
              <a:solidFill>
                <a:srgbClr val="0070C0"/>
              </a:solidFill>
            </a:endParaRPr>
          </a:p>
        </p:txBody>
      </p:sp>
      <p:sp>
        <p:nvSpPr>
          <p:cNvPr id="7" name="Content Placeholder 6">
            <a:extLst>
              <a:ext uri="{FF2B5EF4-FFF2-40B4-BE49-F238E27FC236}">
                <a16:creationId xmlns:a16="http://schemas.microsoft.com/office/drawing/2014/main" id="{C7D1EAF7-58DB-398E-A0A7-0514B6F3301A}"/>
              </a:ext>
            </a:extLst>
          </p:cNvPr>
          <p:cNvSpPr>
            <a:spLocks noGrp="1"/>
          </p:cNvSpPr>
          <p:nvPr>
            <p:ph sz="quarter" idx="14"/>
          </p:nvPr>
        </p:nvSpPr>
        <p:spPr>
          <a:xfrm>
            <a:off x="298383" y="1530417"/>
            <a:ext cx="7464873" cy="4509991"/>
          </a:xfrm>
        </p:spPr>
        <p:txBody>
          <a:bodyPr>
            <a:normAutofit fontScale="77500" lnSpcReduction="20000"/>
          </a:bodyPr>
          <a:lstStyle/>
          <a:p>
            <a:pPr marL="0" indent="0">
              <a:buNone/>
            </a:pPr>
            <a:r>
              <a:rPr lang="en-US" b="1" i="0" dirty="0">
                <a:effectLst/>
                <a:latin typeface="Calisto MT (Body)"/>
              </a:rPr>
              <a:t>Predictive Marketing Campaign Dashboard: </a:t>
            </a:r>
            <a:r>
              <a:rPr lang="en-US" b="0" i="0" dirty="0">
                <a:solidFill>
                  <a:srgbClr val="212529"/>
                </a:solidFill>
                <a:effectLst/>
                <a:latin typeface="Calisto MT (Body)"/>
              </a:rPr>
              <a:t>In this advanced Tableau project, we need to develop a comprehensive Predictive Marketing Campaign Dashboard using real-world data. We will leverage Tableau's powerful features and integrate Python for advanced analytics to track key performance indicators (KPIs) such as conversion rates, customer acquisition costs, and return on investment (ROI) across different marketing channels. By implementing machine learning models, we will also forecast future campaign performance and provide data-driven recommendations for strategy optimization. This hands-on experience will enhance your skills in data visualization, predictive analytics, and marketing analysis, equipping you with valuable insights for data-driven decision-making in marketing.</a:t>
            </a:r>
          </a:p>
          <a:p>
            <a:pPr marL="0" indent="0">
              <a:buNone/>
            </a:pPr>
            <a:r>
              <a:rPr lang="en-US" b="1" i="0" dirty="0">
                <a:effectLst/>
                <a:latin typeface="Calisto MT (Body)"/>
              </a:rPr>
              <a:t>Tools and Technologies</a:t>
            </a:r>
            <a:endParaRPr lang="en-US" b="0" i="0" dirty="0">
              <a:solidFill>
                <a:srgbClr val="212529"/>
              </a:solidFill>
              <a:effectLst/>
              <a:latin typeface="Calisto MT (Body)"/>
            </a:endParaRPr>
          </a:p>
          <a:p>
            <a:r>
              <a:rPr lang="en-US" b="0" i="0" dirty="0">
                <a:solidFill>
                  <a:srgbClr val="212529"/>
                </a:solidFill>
                <a:effectLst/>
                <a:latin typeface="Calisto MT (Body)"/>
              </a:rPr>
              <a:t>Tableau Desktop</a:t>
            </a:r>
          </a:p>
          <a:p>
            <a:r>
              <a:rPr lang="en-US" b="0" i="0" dirty="0">
                <a:solidFill>
                  <a:srgbClr val="212529"/>
                </a:solidFill>
                <a:effectLst/>
                <a:latin typeface="Calisto MT (Body)"/>
              </a:rPr>
              <a:t>Python (for data preprocessing and machine learning)</a:t>
            </a:r>
          </a:p>
          <a:p>
            <a:r>
              <a:rPr lang="en-US" b="0" i="0" dirty="0" err="1">
                <a:solidFill>
                  <a:srgbClr val="212529"/>
                </a:solidFill>
                <a:effectLst/>
                <a:latin typeface="Calisto MT (Body)"/>
              </a:rPr>
              <a:t>TabPy</a:t>
            </a:r>
            <a:r>
              <a:rPr lang="en-US" b="0" i="0" dirty="0">
                <a:solidFill>
                  <a:srgbClr val="212529"/>
                </a:solidFill>
                <a:effectLst/>
                <a:latin typeface="Calisto MT (Body)"/>
              </a:rPr>
              <a:t> (Tableau Python Server)</a:t>
            </a:r>
          </a:p>
          <a:p>
            <a:r>
              <a:rPr lang="en-US" b="0" i="0" dirty="0">
                <a:solidFill>
                  <a:srgbClr val="212529"/>
                </a:solidFill>
                <a:effectLst/>
                <a:latin typeface="Calisto MT (Body)"/>
              </a:rPr>
              <a:t>Machine learning libraries (scikit-learn)</a:t>
            </a:r>
            <a:endParaRPr lang="en-US" dirty="0">
              <a:latin typeface="Calisto MT (Body)"/>
            </a:endParaRPr>
          </a:p>
        </p:txBody>
      </p:sp>
      <p:pic>
        <p:nvPicPr>
          <p:cNvPr id="8" name="Picture Placeholder 12" descr="A dog sitting in the sun rays coming through the trees in a forest ">
            <a:extLst>
              <a:ext uri="{FF2B5EF4-FFF2-40B4-BE49-F238E27FC236}">
                <a16:creationId xmlns:a16="http://schemas.microsoft.com/office/drawing/2014/main" id="{4AA23396-D2B1-1CF5-8AD7-3F6BEDAE92D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t="4940" b="4940"/>
          <a:stretch/>
        </p:blipFill>
        <p:spPr>
          <a:xfrm>
            <a:off x="7763256" y="850391"/>
            <a:ext cx="4428744" cy="5190017"/>
          </a:xfrm>
        </p:spPr>
      </p:pic>
      <p:sp>
        <p:nvSpPr>
          <p:cNvPr id="27" name="Slide Number Placeholder 26">
            <a:extLst>
              <a:ext uri="{FF2B5EF4-FFF2-40B4-BE49-F238E27FC236}">
                <a16:creationId xmlns:a16="http://schemas.microsoft.com/office/drawing/2014/main" id="{3A137E53-FBD3-20BC-7B61-06C47E63438B}"/>
              </a:ext>
            </a:extLst>
          </p:cNvPr>
          <p:cNvSpPr>
            <a:spLocks noGrp="1"/>
          </p:cNvSpPr>
          <p:nvPr>
            <p:ph type="sldNum" sz="quarter" idx="4"/>
          </p:nvPr>
        </p:nvSpPr>
        <p:spPr/>
        <p:txBody>
          <a:bodyPr/>
          <a:lstStyle/>
          <a:p>
            <a:fld id="{C3DB2ADC-AF19-4574-8C10-79B5B04FCA27}" type="slidenum">
              <a:rPr lang="en-US" smtClean="0"/>
              <a:pPr/>
              <a:t>28</a:t>
            </a:fld>
            <a:endParaRPr lang="en-US" dirty="0"/>
          </a:p>
        </p:txBody>
      </p:sp>
    </p:spTree>
    <p:extLst>
      <p:ext uri="{BB962C8B-B14F-4D97-AF65-F5344CB8AC3E}">
        <p14:creationId xmlns:p14="http://schemas.microsoft.com/office/powerpoint/2010/main" val="31531502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025A9-7726-7F83-4A59-6CF84E4B9001}"/>
              </a:ext>
            </a:extLst>
          </p:cNvPr>
          <p:cNvSpPr>
            <a:spLocks noGrp="1"/>
          </p:cNvSpPr>
          <p:nvPr>
            <p:ph type="ctrTitle"/>
          </p:nvPr>
        </p:nvSpPr>
        <p:spPr>
          <a:xfrm>
            <a:off x="298383" y="983901"/>
            <a:ext cx="6145549" cy="450263"/>
          </a:xfrm>
        </p:spPr>
        <p:txBody>
          <a:bodyPr>
            <a:normAutofit fontScale="90000"/>
          </a:bodyPr>
          <a:lstStyle/>
          <a:p>
            <a:r>
              <a:rPr lang="en-US">
                <a:solidFill>
                  <a:srgbClr val="0070C0"/>
                </a:solidFill>
              </a:rPr>
              <a:t>Ongoing Project-2 </a:t>
            </a:r>
            <a:br>
              <a:rPr lang="en-US" dirty="0">
                <a:solidFill>
                  <a:srgbClr val="0070C0"/>
                </a:solidFill>
              </a:rPr>
            </a:br>
            <a:endParaRPr lang="en-US" dirty="0">
              <a:solidFill>
                <a:srgbClr val="0070C0"/>
              </a:solidFill>
            </a:endParaRPr>
          </a:p>
        </p:txBody>
      </p:sp>
      <p:sp>
        <p:nvSpPr>
          <p:cNvPr id="7" name="Content Placeholder 6">
            <a:extLst>
              <a:ext uri="{FF2B5EF4-FFF2-40B4-BE49-F238E27FC236}">
                <a16:creationId xmlns:a16="http://schemas.microsoft.com/office/drawing/2014/main" id="{C7D1EAF7-58DB-398E-A0A7-0514B6F3301A}"/>
              </a:ext>
            </a:extLst>
          </p:cNvPr>
          <p:cNvSpPr>
            <a:spLocks noGrp="1"/>
          </p:cNvSpPr>
          <p:nvPr>
            <p:ph sz="quarter" idx="14"/>
          </p:nvPr>
        </p:nvSpPr>
        <p:spPr>
          <a:xfrm>
            <a:off x="298383" y="1530417"/>
            <a:ext cx="7492305" cy="4509991"/>
          </a:xfrm>
        </p:spPr>
        <p:txBody>
          <a:bodyPr>
            <a:normAutofit fontScale="85000" lnSpcReduction="20000"/>
          </a:bodyPr>
          <a:lstStyle/>
          <a:p>
            <a:pPr marL="0" indent="0">
              <a:buNone/>
            </a:pPr>
            <a:r>
              <a:rPr lang="en-US" b="1" i="0" dirty="0">
                <a:effectLst/>
                <a:latin typeface="Calisto MT (Body)"/>
              </a:rPr>
              <a:t>Supply Chain Optimization Dashboar</a:t>
            </a:r>
            <a:r>
              <a:rPr lang="en-US" b="1" dirty="0">
                <a:latin typeface="Calisto MT (Body)"/>
              </a:rPr>
              <a:t>d: </a:t>
            </a:r>
            <a:r>
              <a:rPr lang="en-US" b="0" i="0" dirty="0">
                <a:solidFill>
                  <a:srgbClr val="212529"/>
                </a:solidFill>
                <a:effectLst/>
                <a:latin typeface="Calisto MT (Body)"/>
              </a:rPr>
              <a:t>In this advanced Tableau project, we need to create a comprehensive dashboard to optimize supply chain operations across procurement, production, and distribution stages. Using real-world supply chain data, we also apply advanced data visualization techniques and integrate Python-based predictive models to identify bottlenecks, forecast demand, and manage inventory levels effectively. This hands-on experience will enhance my skills in data analysis, predictive modeling, and dashboard creation, providing valuable insights for strategic supply chain management and decision-making.</a:t>
            </a:r>
          </a:p>
          <a:p>
            <a:pPr marL="0" indent="0">
              <a:buNone/>
            </a:pPr>
            <a:r>
              <a:rPr lang="en-US" b="1" dirty="0">
                <a:latin typeface="Calisto MT (Body)"/>
              </a:rPr>
              <a:t> </a:t>
            </a:r>
            <a:r>
              <a:rPr lang="en-US" b="1" i="0" dirty="0">
                <a:effectLst/>
                <a:latin typeface="Calisto MT (Body)"/>
              </a:rPr>
              <a:t>Tools and Technologies</a:t>
            </a:r>
          </a:p>
          <a:p>
            <a:r>
              <a:rPr lang="en-US" b="0" i="0" dirty="0">
                <a:solidFill>
                  <a:srgbClr val="212529"/>
                </a:solidFill>
                <a:effectLst/>
                <a:latin typeface="Calisto MT (Body)"/>
              </a:rPr>
              <a:t>Tableau Desktop</a:t>
            </a:r>
          </a:p>
          <a:p>
            <a:r>
              <a:rPr lang="en-US" b="0" i="0" dirty="0">
                <a:solidFill>
                  <a:srgbClr val="212529"/>
                </a:solidFill>
                <a:effectLst/>
                <a:latin typeface="Calisto MT (Body)"/>
              </a:rPr>
              <a:t>Python (for predictive modeling)</a:t>
            </a:r>
          </a:p>
          <a:p>
            <a:r>
              <a:rPr lang="en-US" b="0" i="0" dirty="0">
                <a:solidFill>
                  <a:srgbClr val="212529"/>
                </a:solidFill>
                <a:effectLst/>
                <a:latin typeface="Calisto MT (Body)"/>
              </a:rPr>
              <a:t>Optimization algorithms</a:t>
            </a:r>
          </a:p>
          <a:p>
            <a:r>
              <a:rPr lang="en-US" b="0" i="0" dirty="0">
                <a:solidFill>
                  <a:srgbClr val="212529"/>
                </a:solidFill>
                <a:effectLst/>
                <a:latin typeface="Calisto MT (Body)"/>
              </a:rPr>
              <a:t>Data preprocessing and analysis techniques</a:t>
            </a:r>
          </a:p>
          <a:p>
            <a:pPr marL="0" indent="0">
              <a:buNone/>
            </a:pPr>
            <a:endParaRPr lang="en-US" b="0" i="0" dirty="0">
              <a:solidFill>
                <a:srgbClr val="212529"/>
              </a:solidFill>
              <a:effectLst/>
              <a:latin typeface="Calisto MT (Body)"/>
            </a:endParaRPr>
          </a:p>
        </p:txBody>
      </p:sp>
      <p:pic>
        <p:nvPicPr>
          <p:cNvPr id="8" name="Picture Placeholder 12" descr="A dog sitting in the sun rays coming through the trees in a forest ">
            <a:extLst>
              <a:ext uri="{FF2B5EF4-FFF2-40B4-BE49-F238E27FC236}">
                <a16:creationId xmlns:a16="http://schemas.microsoft.com/office/drawing/2014/main" id="{4AA23396-D2B1-1CF5-8AD7-3F6BEDAE92D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t="4940" b="4940"/>
          <a:stretch/>
        </p:blipFill>
        <p:spPr>
          <a:xfrm>
            <a:off x="7790688" y="817592"/>
            <a:ext cx="4401312" cy="5222816"/>
          </a:xfrm>
        </p:spPr>
      </p:pic>
      <p:sp>
        <p:nvSpPr>
          <p:cNvPr id="27" name="Slide Number Placeholder 26">
            <a:extLst>
              <a:ext uri="{FF2B5EF4-FFF2-40B4-BE49-F238E27FC236}">
                <a16:creationId xmlns:a16="http://schemas.microsoft.com/office/drawing/2014/main" id="{3A137E53-FBD3-20BC-7B61-06C47E63438B}"/>
              </a:ext>
            </a:extLst>
          </p:cNvPr>
          <p:cNvSpPr>
            <a:spLocks noGrp="1"/>
          </p:cNvSpPr>
          <p:nvPr>
            <p:ph type="sldNum" sz="quarter" idx="4"/>
          </p:nvPr>
        </p:nvSpPr>
        <p:spPr/>
        <p:txBody>
          <a:bodyPr/>
          <a:lstStyle/>
          <a:p>
            <a:fld id="{C3DB2ADC-AF19-4574-8C10-79B5B04FCA27}" type="slidenum">
              <a:rPr lang="en-US" smtClean="0"/>
              <a:pPr/>
              <a:t>29</a:t>
            </a:fld>
            <a:endParaRPr lang="en-US" dirty="0"/>
          </a:p>
        </p:txBody>
      </p:sp>
    </p:spTree>
    <p:extLst>
      <p:ext uri="{BB962C8B-B14F-4D97-AF65-F5344CB8AC3E}">
        <p14:creationId xmlns:p14="http://schemas.microsoft.com/office/powerpoint/2010/main" val="4144812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10520" y="776874"/>
            <a:ext cx="6344798" cy="1331060"/>
          </a:xfrm>
        </p:spPr>
        <p:txBody>
          <a:bodyPr/>
          <a:lstStyle/>
          <a:p>
            <a:r>
              <a:rPr lang="en-US" dirty="0">
                <a:solidFill>
                  <a:srgbClr val="0070C0"/>
                </a:solidFill>
              </a:rPr>
              <a:t>Customer Requirement Project-1 (Customer Support)</a:t>
            </a: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202" y="2880360"/>
            <a:ext cx="6344798" cy="3319271"/>
          </a:xfrm>
        </p:spPr>
        <p:txBody>
          <a:bodyPr>
            <a:normAutofit/>
          </a:bodyPr>
          <a:lstStyle/>
          <a:p>
            <a:r>
              <a:rPr lang="en-US" sz="1800" dirty="0">
                <a:solidFill>
                  <a:srgbClr val="000000"/>
                </a:solidFill>
                <a:effectLst/>
                <a:latin typeface="Poppins Light" panose="020B0502040204020203" pitchFamily="2" charset="0"/>
              </a:rPr>
              <a:t>Customer required a  dashboard that provides a comprehensive analysis of customer support tickets across various regions.</a:t>
            </a:r>
          </a:p>
          <a:p>
            <a:r>
              <a:rPr lang="en-US" sz="1800" dirty="0">
                <a:solidFill>
                  <a:srgbClr val="000000"/>
                </a:solidFill>
                <a:latin typeface="Poppins Light" panose="020B0502040204020203" pitchFamily="2" charset="0"/>
              </a:rPr>
              <a:t>It includes</a:t>
            </a:r>
            <a:r>
              <a:rPr lang="en-US" sz="1800" dirty="0">
                <a:solidFill>
                  <a:srgbClr val="000000"/>
                </a:solidFill>
                <a:effectLst/>
                <a:latin typeface="Poppins Light" panose="020B0502040204020203" pitchFamily="2" charset="0"/>
              </a:rPr>
              <a:t> to visualizes key metrics such as ticket status, ticket priority, customer demographics, and purchase behaviors based on results Management identify trends, understand customer needs, and improve service efficiency.</a:t>
            </a:r>
            <a:endParaRPr lang="en-US" dirty="0"/>
          </a:p>
        </p:txBody>
      </p:sp>
      <p:pic>
        <p:nvPicPr>
          <p:cNvPr id="8" name="Picture Placeholder 12" descr="A dog sitting in the sun rays coming through the trees in a forest ">
            <a:extLst>
              <a:ext uri="{FF2B5EF4-FFF2-40B4-BE49-F238E27FC236}">
                <a16:creationId xmlns:a16="http://schemas.microsoft.com/office/drawing/2014/main" id="{D97472DC-8A80-1368-489B-875AC64FA5D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6989" r="6989"/>
          <a:stretch/>
        </p:blipFill>
        <p:spPr>
          <a:xfrm>
            <a:off x="7315200" y="850392"/>
            <a:ext cx="4535424" cy="5084064"/>
          </a:xfrm>
        </p:spPr>
      </p:pic>
    </p:spTree>
    <p:extLst>
      <p:ext uri="{BB962C8B-B14F-4D97-AF65-F5344CB8AC3E}">
        <p14:creationId xmlns:p14="http://schemas.microsoft.com/office/powerpoint/2010/main" val="18895605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796C4E-41C8-0AB3-6886-FBB7C569658B}"/>
              </a:ext>
            </a:extLst>
          </p:cNvPr>
          <p:cNvSpPr>
            <a:spLocks noGrp="1"/>
          </p:cNvSpPr>
          <p:nvPr>
            <p:ph type="title"/>
          </p:nvPr>
        </p:nvSpPr>
        <p:spPr/>
        <p:txBody>
          <a:bodyPr/>
          <a:lstStyle/>
          <a:p>
            <a:r>
              <a:rPr lang="en-US" dirty="0"/>
              <a:t>Thank you</a:t>
            </a:r>
          </a:p>
        </p:txBody>
      </p:sp>
      <p:sp>
        <p:nvSpPr>
          <p:cNvPr id="9" name="Content Placeholder 8">
            <a:extLst>
              <a:ext uri="{FF2B5EF4-FFF2-40B4-BE49-F238E27FC236}">
                <a16:creationId xmlns:a16="http://schemas.microsoft.com/office/drawing/2014/main" id="{C1E39F92-B979-41AB-0918-CE4FADCA0D09}"/>
              </a:ext>
            </a:extLst>
          </p:cNvPr>
          <p:cNvSpPr>
            <a:spLocks noGrp="1"/>
          </p:cNvSpPr>
          <p:nvPr>
            <p:ph sz="quarter" idx="11"/>
          </p:nvPr>
        </p:nvSpPr>
        <p:spPr/>
        <p:txBody>
          <a:bodyPr/>
          <a:lstStyle/>
          <a:p>
            <a:r>
              <a:rPr lang="en-US" dirty="0"/>
              <a:t>Venkat K</a:t>
            </a:r>
          </a:p>
          <a:p>
            <a:r>
              <a:rPr lang="en-US" dirty="0"/>
              <a:t>(945) 257 9379</a:t>
            </a:r>
          </a:p>
          <a:p>
            <a:r>
              <a:rPr lang="en-US" dirty="0"/>
              <a:t>Venkatesh.27@outlook.com</a:t>
            </a:r>
          </a:p>
          <a:p>
            <a:r>
              <a:rPr lang="en-US" dirty="0">
                <a:hlinkClick r:id="rId3"/>
              </a:rPr>
              <a:t>https://www.linkedin.com/in/venkat-k-13014821a/</a:t>
            </a:r>
            <a:endParaRPr lang="en-US" dirty="0"/>
          </a:p>
          <a:p>
            <a:endParaRPr lang="en-US" dirty="0"/>
          </a:p>
        </p:txBody>
      </p:sp>
    </p:spTree>
    <p:extLst>
      <p:ext uri="{BB962C8B-B14F-4D97-AF65-F5344CB8AC3E}">
        <p14:creationId xmlns:p14="http://schemas.microsoft.com/office/powerpoint/2010/main" val="1716896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8BEF5F-00BC-5BA7-C0E2-94A5C1FC0D29}"/>
              </a:ext>
            </a:extLst>
          </p:cNvPr>
          <p:cNvSpPr>
            <a:spLocks noGrp="1"/>
          </p:cNvSpPr>
          <p:nvPr>
            <p:ph type="title"/>
          </p:nvPr>
        </p:nvSpPr>
        <p:spPr>
          <a:xfrm>
            <a:off x="705934" y="723901"/>
            <a:ext cx="10045485" cy="662138"/>
          </a:xfrm>
        </p:spPr>
        <p:txBody>
          <a:bodyPr>
            <a:normAutofit/>
          </a:bodyPr>
          <a:lstStyle/>
          <a:p>
            <a:r>
              <a:rPr lang="en-US" dirty="0">
                <a:solidFill>
                  <a:srgbClr val="0070C0"/>
                </a:solidFill>
              </a:rPr>
              <a:t>MYROLE in Project- Team Lead and Developer</a:t>
            </a:r>
          </a:p>
        </p:txBody>
      </p:sp>
      <p:sp>
        <p:nvSpPr>
          <p:cNvPr id="4" name="Content Placeholder 3">
            <a:extLst>
              <a:ext uri="{FF2B5EF4-FFF2-40B4-BE49-F238E27FC236}">
                <a16:creationId xmlns:a16="http://schemas.microsoft.com/office/drawing/2014/main" id="{2B7243AA-A570-5533-577C-6CF74FAD07DC}"/>
              </a:ext>
            </a:extLst>
          </p:cNvPr>
          <p:cNvSpPr>
            <a:spLocks noGrp="1"/>
          </p:cNvSpPr>
          <p:nvPr>
            <p:ph sz="quarter" idx="10"/>
          </p:nvPr>
        </p:nvSpPr>
        <p:spPr/>
        <p:txBody>
          <a:bodyPr/>
          <a:lstStyle/>
          <a:p>
            <a:r>
              <a:rPr lang="en-US" dirty="0"/>
              <a:t>At Chase, As a Leading a team and we empower to creating a Business Intelligence (BI) dashboards for banking support and involves designing a visual representation of key metrics and data related to support operations. The dashboard should provide insights into performance, efficiency, and customer satisfaction to aid decision-making and operational improvements.</a:t>
            </a:r>
          </a:p>
        </p:txBody>
      </p:sp>
      <p:sp>
        <p:nvSpPr>
          <p:cNvPr id="2" name="Slide Number Placeholder 1">
            <a:extLst>
              <a:ext uri="{FF2B5EF4-FFF2-40B4-BE49-F238E27FC236}">
                <a16:creationId xmlns:a16="http://schemas.microsoft.com/office/drawing/2014/main" id="{DA128192-0728-892D-258C-A8F14C65D606}"/>
              </a:ext>
            </a:extLst>
          </p:cNvPr>
          <p:cNvSpPr>
            <a:spLocks noGrp="1"/>
          </p:cNvSpPr>
          <p:nvPr>
            <p:ph type="sldNum" sz="quarter" idx="4"/>
          </p:nvPr>
        </p:nvSpPr>
        <p:spPr/>
        <p:txBody>
          <a:bodyPr/>
          <a:lstStyle/>
          <a:p>
            <a:fld id="{C3DB2ADC-AF19-4574-8C10-79B5B04FCA27}" type="slidenum">
              <a:rPr lang="en-US" smtClean="0"/>
              <a:pPr/>
              <a:t>4</a:t>
            </a:fld>
            <a:endParaRPr lang="en-US" dirty="0"/>
          </a:p>
        </p:txBody>
      </p:sp>
    </p:spTree>
    <p:extLst>
      <p:ext uri="{BB962C8B-B14F-4D97-AF65-F5344CB8AC3E}">
        <p14:creationId xmlns:p14="http://schemas.microsoft.com/office/powerpoint/2010/main" val="918817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734592" y="976998"/>
            <a:ext cx="11000208" cy="577484"/>
          </a:xfrm>
        </p:spPr>
        <p:txBody>
          <a:bodyPr>
            <a:normAutofit/>
          </a:bodyPr>
          <a:lstStyle/>
          <a:p>
            <a:r>
              <a:rPr lang="en-US" sz="2600" dirty="0">
                <a:solidFill>
                  <a:srgbClr val="0070C0"/>
                </a:solidFill>
              </a:rPr>
              <a:t>Problem Statement and Data Source</a:t>
            </a: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a:xfrm>
            <a:off x="734592" y="1554481"/>
            <a:ext cx="10485096" cy="4326521"/>
          </a:xfrm>
        </p:spPr>
        <p:txBody>
          <a:bodyPr>
            <a:normAutofit/>
          </a:bodyPr>
          <a:lstStyle/>
          <a:p>
            <a:r>
              <a:rPr lang="en-US" b="1" dirty="0"/>
              <a:t>Market gap: </a:t>
            </a:r>
            <a:r>
              <a:rPr lang="en-US" dirty="0"/>
              <a:t>Focus on fundamental issues where traditional banking services may fall short. Here are some core areas where gaps commonly exist </a:t>
            </a:r>
          </a:p>
          <a:p>
            <a:pPr marL="0" indent="0">
              <a:buNone/>
            </a:pPr>
            <a:r>
              <a:rPr lang="en-US" sz="1600" dirty="0"/>
              <a:t>     </a:t>
            </a:r>
            <a:r>
              <a:rPr lang="en-US" dirty="0"/>
              <a:t>Example: Response Time, Accessibility, Complexity of Service, Consistency Across 	  	       Channels, Problem Resolution, Training and Knowledge, Feedback Mechanisms  	       and Customer Empowerment</a:t>
            </a:r>
          </a:p>
          <a:p>
            <a:r>
              <a:rPr lang="en-US" sz="2100" b="1" dirty="0"/>
              <a:t>Dataset Source: </a:t>
            </a:r>
            <a:r>
              <a:rPr lang="en-US" dirty="0"/>
              <a:t>Customer Support Ticket Dataset from Twitter and SQL server</a:t>
            </a:r>
          </a:p>
          <a:p>
            <a:pPr marL="0" indent="0">
              <a:buNone/>
            </a:pPr>
            <a:r>
              <a:rPr lang="en-US" dirty="0"/>
              <a:t>   Description: The dataset includes customer support tickets for various tech products,            	             covering hardware issues, software bugs, network problems, account access, data loss, and other support topics. It provides details about the customer, the product purchased, the ticket type, the ticket channel, ticket status, and other relevant information.</a:t>
            </a:r>
          </a:p>
          <a:p>
            <a:pPr marL="0" indent="0">
              <a:buNone/>
            </a:pPr>
            <a:r>
              <a:rPr lang="en-US" sz="2100" b="1" dirty="0"/>
              <a:t>Dashboard Frequency: </a:t>
            </a:r>
            <a:r>
              <a:rPr lang="en-US" dirty="0"/>
              <a:t>Daily, Weekly, Fortnight, Monthly, Quarterly and Annually</a:t>
            </a:r>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5</a:t>
            </a:fld>
            <a:endParaRPr lang="en-US" dirty="0"/>
          </a:p>
        </p:txBody>
      </p:sp>
    </p:spTree>
    <p:extLst>
      <p:ext uri="{BB962C8B-B14F-4D97-AF65-F5344CB8AC3E}">
        <p14:creationId xmlns:p14="http://schemas.microsoft.com/office/powerpoint/2010/main" val="1553300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734592" y="976998"/>
            <a:ext cx="11000208" cy="577484"/>
          </a:xfrm>
        </p:spPr>
        <p:txBody>
          <a:bodyPr>
            <a:normAutofit/>
          </a:bodyPr>
          <a:lstStyle/>
          <a:p>
            <a:r>
              <a:rPr lang="en-US" sz="2600" dirty="0">
                <a:solidFill>
                  <a:srgbClr val="0070C0"/>
                </a:solidFill>
                <a:effectLst/>
                <a:latin typeface="Poppins SemiBold" panose="020B0502040204020203" pitchFamily="2" charset="0"/>
              </a:rPr>
              <a:t>Brief Data Processing Procedures in Project</a:t>
            </a: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a:xfrm>
            <a:off x="734592" y="1554481"/>
            <a:ext cx="10485096" cy="4442058"/>
          </a:xfrm>
        </p:spPr>
        <p:txBody>
          <a:bodyPr>
            <a:normAutofit/>
          </a:bodyPr>
          <a:lstStyle/>
          <a:p>
            <a:pPr marL="0" indent="0">
              <a:buNone/>
            </a:pPr>
            <a:r>
              <a:rPr lang="en-US" sz="1800" b="1" dirty="0">
                <a:solidFill>
                  <a:srgbClr val="000000"/>
                </a:solidFill>
                <a:effectLst/>
                <a:latin typeface="Calisto MT (Body)"/>
              </a:rPr>
              <a:t>1. Data Cleaning</a:t>
            </a:r>
            <a:r>
              <a:rPr lang="en-US" sz="1800" dirty="0">
                <a:solidFill>
                  <a:srgbClr val="000000"/>
                </a:solidFill>
                <a:effectLst/>
                <a:latin typeface="Calisto MT (Body)"/>
              </a:rPr>
              <a:t>:</a:t>
            </a:r>
            <a:endParaRPr lang="en-US" dirty="0">
              <a:effectLst/>
              <a:latin typeface="Calisto MT (Body)"/>
            </a:endParaRPr>
          </a:p>
          <a:p>
            <a:r>
              <a:rPr lang="en-US" sz="1800" b="1" dirty="0">
                <a:solidFill>
                  <a:srgbClr val="000000"/>
                </a:solidFill>
                <a:effectLst/>
                <a:latin typeface="Calisto MT (Body)"/>
              </a:rPr>
              <a:t>- Handle Missing Values</a:t>
            </a:r>
            <a:r>
              <a:rPr lang="en-US" sz="1800" dirty="0">
                <a:solidFill>
                  <a:srgbClr val="000000"/>
                </a:solidFill>
                <a:effectLst/>
                <a:latin typeface="Calisto MT (Body)"/>
              </a:rPr>
              <a:t>: Missing values in critical columns were addressed by either imputing them with appropriate values or excluding those records.</a:t>
            </a:r>
          </a:p>
          <a:p>
            <a:pPr marL="0" indent="0">
              <a:buNone/>
            </a:pPr>
            <a:endParaRPr lang="en-US" sz="1800" dirty="0">
              <a:solidFill>
                <a:srgbClr val="000000"/>
              </a:solidFill>
              <a:effectLst/>
              <a:latin typeface="Calisto MT (Body)"/>
            </a:endParaRPr>
          </a:p>
          <a:p>
            <a:pPr marL="0" indent="0">
              <a:buNone/>
            </a:pPr>
            <a:r>
              <a:rPr lang="en-US" sz="1800" b="1" dirty="0">
                <a:solidFill>
                  <a:srgbClr val="000000"/>
                </a:solidFill>
                <a:effectLst/>
                <a:latin typeface="Calisto MT (Body)"/>
              </a:rPr>
              <a:t>2. Data Transformation</a:t>
            </a:r>
            <a:r>
              <a:rPr lang="en-US" sz="1800" dirty="0">
                <a:solidFill>
                  <a:srgbClr val="000000"/>
                </a:solidFill>
                <a:effectLst/>
                <a:latin typeface="Calisto MT (Body)"/>
              </a:rPr>
              <a:t>:</a:t>
            </a:r>
            <a:endParaRPr lang="en-US" dirty="0">
              <a:effectLst/>
              <a:latin typeface="Calisto MT (Body)"/>
            </a:endParaRPr>
          </a:p>
          <a:p>
            <a:r>
              <a:rPr lang="en-US" sz="1800" b="1" dirty="0">
                <a:solidFill>
                  <a:srgbClr val="000000"/>
                </a:solidFill>
                <a:effectLst/>
                <a:latin typeface="Calisto MT (Body)"/>
              </a:rPr>
              <a:t>- Date Parsing</a:t>
            </a:r>
            <a:r>
              <a:rPr lang="en-US" sz="1800" dirty="0">
                <a:solidFill>
                  <a:srgbClr val="000000"/>
                </a:solidFill>
                <a:effectLst/>
                <a:latin typeface="Calisto MT (Body)"/>
              </a:rPr>
              <a:t>: Converted the Date of Purchase column to datetime format.</a:t>
            </a:r>
            <a:endParaRPr lang="en-US" dirty="0">
              <a:effectLst/>
              <a:latin typeface="Calisto MT (Body)"/>
            </a:endParaRPr>
          </a:p>
          <a:p>
            <a:r>
              <a:rPr lang="en-US" sz="1800" b="1" dirty="0">
                <a:solidFill>
                  <a:srgbClr val="000000"/>
                </a:solidFill>
                <a:effectLst/>
                <a:latin typeface="Calisto MT (Body)"/>
              </a:rPr>
              <a:t>- Creating Age Bins</a:t>
            </a:r>
            <a:r>
              <a:rPr lang="en-US" sz="1800" dirty="0">
                <a:solidFill>
                  <a:srgbClr val="000000"/>
                </a:solidFill>
                <a:effectLst/>
                <a:latin typeface="Calisto MT (Body)"/>
              </a:rPr>
              <a:t>: Customer ages were categorized into bins to facilitate demographic analysis.</a:t>
            </a:r>
          </a:p>
          <a:p>
            <a:pPr marL="0" indent="0">
              <a:buNone/>
            </a:pPr>
            <a:endParaRPr lang="en-US" sz="1800" dirty="0">
              <a:solidFill>
                <a:srgbClr val="000000"/>
              </a:solidFill>
              <a:effectLst/>
              <a:latin typeface="Calisto MT (Body)"/>
            </a:endParaRPr>
          </a:p>
          <a:p>
            <a:pPr marL="0" indent="0">
              <a:buNone/>
            </a:pPr>
            <a:r>
              <a:rPr lang="en-US" sz="1800" b="1" dirty="0">
                <a:solidFill>
                  <a:srgbClr val="000000"/>
                </a:solidFill>
                <a:effectLst/>
                <a:latin typeface="Calisto MT (Body)"/>
              </a:rPr>
              <a:t>3. Calculated Fields</a:t>
            </a:r>
            <a:r>
              <a:rPr lang="en-US" sz="1800" dirty="0">
                <a:solidFill>
                  <a:srgbClr val="000000"/>
                </a:solidFill>
                <a:effectLst/>
                <a:latin typeface="Calisto MT (Body)"/>
              </a:rPr>
              <a:t>:</a:t>
            </a:r>
            <a:endParaRPr lang="en-US" dirty="0">
              <a:effectLst/>
              <a:latin typeface="Calisto MT (Body)"/>
            </a:endParaRPr>
          </a:p>
          <a:p>
            <a:r>
              <a:rPr lang="en-US" sz="1800" dirty="0">
                <a:solidFill>
                  <a:srgbClr val="000000"/>
                </a:solidFill>
                <a:effectLst/>
                <a:latin typeface="Calisto MT (Body)"/>
              </a:rPr>
              <a:t>- Created calculated fields in Tableau for age bins, ticket counts and other necessary aggregations by using LOD Expressions</a:t>
            </a:r>
            <a:endParaRPr lang="en-US" dirty="0">
              <a:latin typeface="Calisto MT (Body)"/>
            </a:endParaRPr>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6</a:t>
            </a:fld>
            <a:endParaRPr lang="en-US" dirty="0"/>
          </a:p>
        </p:txBody>
      </p:sp>
    </p:spTree>
    <p:extLst>
      <p:ext uri="{BB962C8B-B14F-4D97-AF65-F5344CB8AC3E}">
        <p14:creationId xmlns:p14="http://schemas.microsoft.com/office/powerpoint/2010/main" val="1676674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734592" y="976998"/>
            <a:ext cx="11000208" cy="577484"/>
          </a:xfrm>
        </p:spPr>
        <p:txBody>
          <a:bodyPr>
            <a:normAutofit/>
          </a:bodyPr>
          <a:lstStyle/>
          <a:p>
            <a:r>
              <a:rPr lang="en-US" sz="1800" b="1" dirty="0">
                <a:solidFill>
                  <a:srgbClr val="0070C0"/>
                </a:solidFill>
                <a:effectLst/>
                <a:latin typeface="Poppins SemiBold" panose="00000700000000000000" pitchFamily="2" charset="0"/>
              </a:rPr>
              <a:t>Detailed Description of the Dashboard's Features and Functions</a:t>
            </a:r>
            <a:endParaRPr lang="en-US" sz="3200" dirty="0">
              <a:solidFill>
                <a:srgbClr val="0070C0"/>
              </a:solidFill>
              <a:effectLst/>
              <a:latin typeface="Poppins SemiBold" panose="020B0502040204020203" pitchFamily="2" charset="0"/>
            </a:endParaRP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a:xfrm>
            <a:off x="734592" y="1554481"/>
            <a:ext cx="10485096" cy="4422807"/>
          </a:xfrm>
        </p:spPr>
        <p:txBody>
          <a:bodyPr>
            <a:normAutofit fontScale="92500" lnSpcReduction="20000"/>
          </a:bodyPr>
          <a:lstStyle/>
          <a:p>
            <a:pPr marL="0" indent="0">
              <a:buNone/>
            </a:pPr>
            <a:r>
              <a:rPr lang="en-US" sz="1800" b="1" dirty="0">
                <a:solidFill>
                  <a:srgbClr val="F9A655"/>
                </a:solidFill>
                <a:effectLst/>
                <a:latin typeface="Calisto MT (Body)"/>
              </a:rPr>
              <a:t>Features and Functions:</a:t>
            </a:r>
            <a:endParaRPr lang="en-US" sz="1800" dirty="0">
              <a:solidFill>
                <a:srgbClr val="000000"/>
              </a:solidFill>
              <a:effectLst/>
              <a:latin typeface="Calisto MT (Body)"/>
            </a:endParaRPr>
          </a:p>
          <a:p>
            <a:r>
              <a:rPr lang="en-US" sz="1800" b="1" dirty="0">
                <a:solidFill>
                  <a:srgbClr val="000000"/>
                </a:solidFill>
                <a:effectLst/>
                <a:latin typeface="Calisto MT (Body)"/>
              </a:rPr>
              <a:t>Dynamic Filtering</a:t>
            </a:r>
            <a:r>
              <a:rPr lang="en-US" sz="1800" dirty="0">
                <a:solidFill>
                  <a:srgbClr val="000000"/>
                </a:solidFill>
                <a:effectLst/>
                <a:latin typeface="Calisto MT (Body)"/>
              </a:rPr>
              <a:t>: Users can filter data by date range, ticket status, priority level, and customer demographics to focus on specific subsets of data.</a:t>
            </a:r>
            <a:endParaRPr lang="en-US" dirty="0">
              <a:effectLst/>
              <a:latin typeface="Calisto MT (Body)"/>
            </a:endParaRPr>
          </a:p>
          <a:p>
            <a:r>
              <a:rPr lang="en-US" sz="1800" b="1" dirty="0">
                <a:solidFill>
                  <a:srgbClr val="000000"/>
                </a:solidFill>
                <a:effectLst/>
                <a:latin typeface="Calisto MT (Body)"/>
              </a:rPr>
              <a:t>Interactive Tooltips</a:t>
            </a:r>
            <a:r>
              <a:rPr lang="en-US" sz="1800" dirty="0">
                <a:solidFill>
                  <a:srgbClr val="000000"/>
                </a:solidFill>
                <a:effectLst/>
                <a:latin typeface="Calisto MT (Body)"/>
              </a:rPr>
              <a:t>: Hovering over data points displays additional information, providing more context without cluttering the visualizations.</a:t>
            </a:r>
            <a:endParaRPr lang="en-US" dirty="0">
              <a:effectLst/>
              <a:latin typeface="Calisto MT (Body)"/>
            </a:endParaRPr>
          </a:p>
          <a:p>
            <a:r>
              <a:rPr lang="en-US" sz="1800" b="1" dirty="0">
                <a:solidFill>
                  <a:srgbClr val="000000"/>
                </a:solidFill>
                <a:effectLst/>
                <a:latin typeface="Calisto MT (Body)"/>
              </a:rPr>
              <a:t>Drill-downs</a:t>
            </a:r>
            <a:r>
              <a:rPr lang="en-US" sz="1800" dirty="0">
                <a:solidFill>
                  <a:srgbClr val="000000"/>
                </a:solidFill>
                <a:effectLst/>
                <a:latin typeface="Calisto MT (Body)"/>
              </a:rPr>
              <a:t>: Click on segments of charts to drill down into more detailed views or related data.</a:t>
            </a:r>
            <a:endParaRPr lang="en-US" dirty="0">
              <a:effectLst/>
              <a:latin typeface="Calisto MT (Body)"/>
            </a:endParaRPr>
          </a:p>
          <a:p>
            <a:r>
              <a:rPr lang="en-US" sz="1800" b="1" dirty="0">
                <a:solidFill>
                  <a:srgbClr val="000000"/>
                </a:solidFill>
                <a:effectLst/>
                <a:latin typeface="Calisto MT (Body)"/>
              </a:rPr>
              <a:t>Small Multiples</a:t>
            </a:r>
            <a:r>
              <a:rPr lang="en-US" sz="1800" dirty="0">
                <a:solidFill>
                  <a:srgbClr val="000000"/>
                </a:solidFill>
                <a:effectLst/>
                <a:latin typeface="Calisto MT (Body)"/>
              </a:rPr>
              <a:t>: Visualizations like the distribution of ticket types by age group are organized into small multiples for easier comparison across categories.</a:t>
            </a:r>
          </a:p>
          <a:p>
            <a:pPr marL="0" indent="0">
              <a:buNone/>
            </a:pPr>
            <a:r>
              <a:rPr lang="en-US" sz="1800" b="1" dirty="0">
                <a:solidFill>
                  <a:srgbClr val="FFBE7D"/>
                </a:solidFill>
                <a:effectLst/>
                <a:latin typeface="Calisto MT (Body)"/>
              </a:rPr>
              <a:t>How to Use the Dashboard:</a:t>
            </a:r>
            <a:endParaRPr lang="en-US" sz="1800" dirty="0">
              <a:solidFill>
                <a:srgbClr val="000000"/>
              </a:solidFill>
              <a:effectLst/>
              <a:latin typeface="Calisto MT (Body)"/>
            </a:endParaRPr>
          </a:p>
          <a:p>
            <a:r>
              <a:rPr lang="en-US" sz="1800" b="1" dirty="0">
                <a:solidFill>
                  <a:srgbClr val="000000"/>
                </a:solidFill>
                <a:effectLst/>
                <a:latin typeface="Calisto MT (Body)"/>
              </a:rPr>
              <a:t>Filters</a:t>
            </a:r>
            <a:r>
              <a:rPr lang="en-US" sz="1800" dirty="0">
                <a:solidFill>
                  <a:srgbClr val="000000"/>
                </a:solidFill>
                <a:effectLst/>
                <a:latin typeface="Calisto MT (Body)"/>
              </a:rPr>
              <a:t>: Use the filter options on the right-hand side to adjust the data displayed. Filters include date range selectors, drop-down menus for ticket status, and sliders for age ranges.</a:t>
            </a:r>
            <a:endParaRPr lang="en-US" dirty="0">
              <a:effectLst/>
              <a:latin typeface="Calisto MT (Body)"/>
            </a:endParaRPr>
          </a:p>
          <a:p>
            <a:r>
              <a:rPr lang="en-US" sz="1800" b="1" dirty="0">
                <a:solidFill>
                  <a:srgbClr val="000000"/>
                </a:solidFill>
                <a:effectLst/>
                <a:latin typeface="Calisto MT (Body)"/>
              </a:rPr>
              <a:t>Interactivity</a:t>
            </a:r>
            <a:r>
              <a:rPr lang="en-US" sz="1800" dirty="0">
                <a:solidFill>
                  <a:srgbClr val="000000"/>
                </a:solidFill>
                <a:effectLst/>
                <a:latin typeface="Calisto MT (Body)"/>
              </a:rPr>
              <a:t>: Click on chart segments to highlight related data across other visualizations. Use tooltips for more detailed information on hover.</a:t>
            </a:r>
            <a:endParaRPr lang="en-US" dirty="0">
              <a:effectLst/>
              <a:latin typeface="Calisto MT (Body)"/>
            </a:endParaRPr>
          </a:p>
          <a:p>
            <a:r>
              <a:rPr lang="en-US" sz="1800" b="1" dirty="0">
                <a:solidFill>
                  <a:srgbClr val="000000"/>
                </a:solidFill>
                <a:effectLst/>
                <a:latin typeface="Calisto MT (Body)"/>
              </a:rPr>
              <a:t>Reset</a:t>
            </a:r>
            <a:r>
              <a:rPr lang="en-US" sz="1800" dirty="0">
                <a:solidFill>
                  <a:srgbClr val="000000"/>
                </a:solidFill>
                <a:effectLst/>
                <a:latin typeface="Calisto MT (Body)"/>
              </a:rPr>
              <a:t>: A "Reset Filters" button allows you to clear all filters and return to the default view.</a:t>
            </a:r>
            <a:endParaRPr lang="en-US" dirty="0">
              <a:latin typeface="Calisto MT (Body)"/>
            </a:endParaRPr>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7</a:t>
            </a:fld>
            <a:endParaRPr lang="en-US" dirty="0"/>
          </a:p>
        </p:txBody>
      </p:sp>
    </p:spTree>
    <p:extLst>
      <p:ext uri="{BB962C8B-B14F-4D97-AF65-F5344CB8AC3E}">
        <p14:creationId xmlns:p14="http://schemas.microsoft.com/office/powerpoint/2010/main" val="1113666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E82A33-7ED3-A4A3-7E06-B568D6D134CD}"/>
              </a:ext>
            </a:extLst>
          </p:cNvPr>
          <p:cNvSpPr>
            <a:spLocks noGrp="1"/>
          </p:cNvSpPr>
          <p:nvPr>
            <p:ph type="title"/>
          </p:nvPr>
        </p:nvSpPr>
        <p:spPr>
          <a:xfrm>
            <a:off x="763439" y="684312"/>
            <a:ext cx="4058728" cy="663226"/>
          </a:xfrm>
        </p:spPr>
        <p:txBody>
          <a:bodyPr/>
          <a:lstStyle/>
          <a:p>
            <a:r>
              <a:rPr lang="en-US" dirty="0">
                <a:solidFill>
                  <a:srgbClr val="0070C0"/>
                </a:solidFill>
              </a:rPr>
              <a:t>Charts Created</a:t>
            </a:r>
          </a:p>
        </p:txBody>
      </p:sp>
      <p:sp>
        <p:nvSpPr>
          <p:cNvPr id="9" name="Content Placeholder 8">
            <a:extLst>
              <a:ext uri="{FF2B5EF4-FFF2-40B4-BE49-F238E27FC236}">
                <a16:creationId xmlns:a16="http://schemas.microsoft.com/office/drawing/2014/main" id="{6777958E-E73E-C5A9-C0E3-3DD9808453DB}"/>
              </a:ext>
            </a:extLst>
          </p:cNvPr>
          <p:cNvSpPr>
            <a:spLocks noGrp="1"/>
          </p:cNvSpPr>
          <p:nvPr>
            <p:ph sz="quarter" idx="11"/>
          </p:nvPr>
        </p:nvSpPr>
        <p:spPr>
          <a:xfrm>
            <a:off x="697806" y="1516401"/>
            <a:ext cx="4778969" cy="4374260"/>
          </a:xfrm>
        </p:spPr>
        <p:txBody>
          <a:bodyPr>
            <a:normAutofit fontScale="92500" lnSpcReduction="20000"/>
          </a:bodyPr>
          <a:lstStyle/>
          <a:p>
            <a:pPr marL="457200" indent="-457200">
              <a:buAutoNum type="arabicParenR"/>
            </a:pPr>
            <a:r>
              <a:rPr lang="en-US" noProof="1"/>
              <a:t>Ticket Statu Disctribution</a:t>
            </a:r>
          </a:p>
          <a:p>
            <a:pPr marL="457200" indent="-457200">
              <a:buAutoNum type="arabicParenR"/>
            </a:pPr>
            <a:r>
              <a:rPr lang="en-US" dirty="0"/>
              <a:t>Priority Level Distribution</a:t>
            </a:r>
            <a:endParaRPr lang="en-US" noProof="1"/>
          </a:p>
          <a:p>
            <a:pPr marL="457200" indent="-457200">
              <a:buAutoNum type="arabicParenR"/>
            </a:pPr>
            <a:r>
              <a:rPr lang="en-US" noProof="1"/>
              <a:t>Ticket Raised By Age Group</a:t>
            </a:r>
          </a:p>
          <a:p>
            <a:pPr marL="457200" indent="-457200">
              <a:buAutoNum type="arabicParenR"/>
            </a:pPr>
            <a:r>
              <a:rPr lang="en-US" noProof="1"/>
              <a:t>Distributed of Tickets types by Age</a:t>
            </a:r>
          </a:p>
          <a:p>
            <a:pPr marL="457200" indent="-457200">
              <a:buAutoNum type="arabicParenR"/>
            </a:pPr>
            <a:r>
              <a:rPr lang="en-US" sz="2100" noProof="1"/>
              <a:t>Top Tickets created across Gender</a:t>
            </a:r>
          </a:p>
          <a:p>
            <a:pPr marL="457200" indent="-457200">
              <a:buAutoNum type="arabicParenR"/>
            </a:pPr>
            <a:r>
              <a:rPr lang="en-US" sz="2100" dirty="0"/>
              <a:t>Customer Support Ticket Trend Over Time</a:t>
            </a:r>
            <a:endParaRPr lang="en-US" sz="2100" noProof="1"/>
          </a:p>
          <a:p>
            <a:pPr marL="457200" indent="-457200">
              <a:buAutoNum type="arabicParenR"/>
            </a:pPr>
            <a:r>
              <a:rPr lang="en-US" sz="2100" dirty="0"/>
              <a:t>Category wise Ticket</a:t>
            </a:r>
            <a:endParaRPr lang="en-US" sz="2100" noProof="1"/>
          </a:p>
          <a:p>
            <a:pPr marL="457200" indent="-457200">
              <a:buAutoNum type="arabicParenR"/>
            </a:pPr>
            <a:r>
              <a:rPr lang="en-US" sz="2100" noProof="1"/>
              <a:t>Ticket Type by  Segmenatation</a:t>
            </a:r>
          </a:p>
          <a:p>
            <a:pPr marL="457200" indent="-457200">
              <a:buAutoNum type="arabicParenR"/>
            </a:pPr>
            <a:r>
              <a:rPr lang="en-US" sz="2100" noProof="1"/>
              <a:t>Average Customer Satisfaction Score </a:t>
            </a:r>
            <a:br>
              <a:rPr lang="en-US" sz="2100" noProof="1"/>
            </a:br>
            <a:r>
              <a:rPr lang="en-US" sz="2100" noProof="1"/>
              <a:t>(CSAT)</a:t>
            </a:r>
          </a:p>
          <a:p>
            <a:pPr marL="457200" indent="-457200">
              <a:buAutoNum type="arabicParenR"/>
            </a:pPr>
            <a:r>
              <a:rPr lang="en-US" sz="2100" noProof="1"/>
              <a:t>Top Tickets created by Group</a:t>
            </a:r>
          </a:p>
        </p:txBody>
      </p:sp>
      <p:pic>
        <p:nvPicPr>
          <p:cNvPr id="14" name="Picture Placeholder 33" descr="A river with boats in it surrounded by trees">
            <a:extLst>
              <a:ext uri="{FF2B5EF4-FFF2-40B4-BE49-F238E27FC236}">
                <a16:creationId xmlns:a16="http://schemas.microsoft.com/office/drawing/2014/main" id="{C87A0E87-E987-D779-B17A-3A89F2E6F373}"/>
              </a:ext>
            </a:extLst>
          </p:cNvPr>
          <p:cNvPicPr>
            <a:picLocks noGrp="1" noChangeAspect="1"/>
          </p:cNvPicPr>
          <p:nvPr>
            <p:ph type="pic" sz="quarter" idx="10"/>
          </p:nvPr>
        </p:nvPicPr>
        <p:blipFill>
          <a:blip r:embed="rId3"/>
          <a:srcRect l="18580" r="18580"/>
          <a:stretch/>
        </p:blipFill>
        <p:spPr>
          <a:xfrm>
            <a:off x="6352674" y="4"/>
            <a:ext cx="5141520" cy="6134100"/>
          </a:xfrm>
        </p:spPr>
      </p:pic>
    </p:spTree>
    <p:extLst>
      <p:ext uri="{BB962C8B-B14F-4D97-AF65-F5344CB8AC3E}">
        <p14:creationId xmlns:p14="http://schemas.microsoft.com/office/powerpoint/2010/main" val="209861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652311" y="870597"/>
            <a:ext cx="3072666" cy="1506843"/>
          </a:xfrm>
        </p:spPr>
        <p:txBody>
          <a:bodyPr vert="horz" lIns="91440" tIns="45720" rIns="91440" bIns="45720" rtlCol="0" anchor="t">
            <a:normAutofit fontScale="90000"/>
          </a:bodyPr>
          <a:lstStyle/>
          <a:p>
            <a:r>
              <a:rPr lang="en-US" sz="4400" dirty="0">
                <a:solidFill>
                  <a:srgbClr val="0070C0"/>
                </a:solidFill>
              </a:rPr>
              <a:t>Dashboard Images-1:</a:t>
            </a:r>
            <a:br>
              <a:rPr lang="en-US" sz="6000" dirty="0"/>
            </a:br>
            <a:endParaRPr lang="en-US" sz="6000" dirty="0"/>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9</a:t>
            </a:fld>
            <a:endParaRPr lang="en-US" sz="1800"/>
          </a:p>
        </p:txBody>
      </p:sp>
      <p:pic>
        <p:nvPicPr>
          <p:cNvPr id="4" name="Picture 3">
            <a:extLst>
              <a:ext uri="{FF2B5EF4-FFF2-40B4-BE49-F238E27FC236}">
                <a16:creationId xmlns:a16="http://schemas.microsoft.com/office/drawing/2014/main" id="{7F07A7FE-8DC1-E440-EC0F-11E9C6D445DD}"/>
              </a:ext>
            </a:extLst>
          </p:cNvPr>
          <p:cNvPicPr>
            <a:picLocks noChangeAspect="1"/>
          </p:cNvPicPr>
          <p:nvPr/>
        </p:nvPicPr>
        <p:blipFill>
          <a:blip r:embed="rId3"/>
          <a:stretch>
            <a:fillRect/>
          </a:stretch>
        </p:blipFill>
        <p:spPr>
          <a:xfrm>
            <a:off x="3599848" y="937469"/>
            <a:ext cx="8142973" cy="5196627"/>
          </a:xfrm>
          <a:prstGeom prst="rect">
            <a:avLst/>
          </a:prstGeom>
        </p:spPr>
      </p:pic>
    </p:spTree>
    <p:extLst>
      <p:ext uri="{BB962C8B-B14F-4D97-AF65-F5344CB8AC3E}">
        <p14:creationId xmlns:p14="http://schemas.microsoft.com/office/powerpoint/2010/main" val="931619010"/>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78B3239-FE1A-45AC-BACA-CC3412D87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916DD8-9028-41F0-AB19-FE384D2009A2}">
  <ds:schemaRefs>
    <ds:schemaRef ds:uri="http://schemas.microsoft.com/sharepoint/v3/contenttype/forms"/>
  </ds:schemaRefs>
</ds:datastoreItem>
</file>

<file path=customXml/itemProps3.xml><?xml version="1.0" encoding="utf-8"?>
<ds:datastoreItem xmlns:ds="http://schemas.openxmlformats.org/officeDocument/2006/customXml" ds:itemID="{D1C92F81-A6B6-4190-80A1-406B3B4C18B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{26CF8DFD-289A-4381-9149-62A765FAFFE7}tf67498733_win32</Template>
  <TotalTime>928</TotalTime>
  <Words>1834</Words>
  <Application>Microsoft Office PowerPoint</Application>
  <PresentationFormat>Widescreen</PresentationFormat>
  <Paragraphs>197</Paragraphs>
  <Slides>30</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Abadi</vt:lpstr>
      <vt:lpstr>Arial</vt:lpstr>
      <vt:lpstr>Calibri</vt:lpstr>
      <vt:lpstr>Calisto MT</vt:lpstr>
      <vt:lpstr>Calisto MT (Body)</vt:lpstr>
      <vt:lpstr>Poppins Light</vt:lpstr>
      <vt:lpstr>Poppins SemiBold</vt:lpstr>
      <vt:lpstr>Univers Condensed</vt:lpstr>
      <vt:lpstr>ChronicleVTI</vt:lpstr>
      <vt:lpstr>Work Portfolio with JPMorgan chase &amp; co</vt:lpstr>
      <vt:lpstr>Company overview    JPMorgan chase &amp; co. Is an American multinational finance company headquartered in New York city and incorporated in Delaware. It is the largest bank in the united states and the world's largest bank by market capitalization as of 2023</vt:lpstr>
      <vt:lpstr>Customer Requirement Project-1 (Customer Support)</vt:lpstr>
      <vt:lpstr>MYROLE in Project- Team Lead and Developer</vt:lpstr>
      <vt:lpstr>Problem Statement and Data Source</vt:lpstr>
      <vt:lpstr>Brief Data Processing Procedures in Project</vt:lpstr>
      <vt:lpstr>Detailed Description of the Dashboard's Features and Functions</vt:lpstr>
      <vt:lpstr>Charts Created</vt:lpstr>
      <vt:lpstr>Dashboard Images-1: </vt:lpstr>
      <vt:lpstr>Dashboard Images-2: </vt:lpstr>
      <vt:lpstr>Dashboard Images-3: </vt:lpstr>
      <vt:lpstr>Dashboard Images-4: </vt:lpstr>
      <vt:lpstr>Dashboard Images-5: </vt:lpstr>
      <vt:lpstr>Dashboard Solutions Customer Review</vt:lpstr>
      <vt:lpstr>Customer Requirement Project-2 (Investment Banking)</vt:lpstr>
      <vt:lpstr>MYROLE in Project- Team Lead and Developer</vt:lpstr>
      <vt:lpstr>Problem Statement and Data Source</vt:lpstr>
      <vt:lpstr>Project Architecture:</vt:lpstr>
      <vt:lpstr>Brief Data Processing Procedures in Project</vt:lpstr>
      <vt:lpstr>Detailed Description of the Dashboard's Features and Functions</vt:lpstr>
      <vt:lpstr>Charts Created</vt:lpstr>
      <vt:lpstr>Dashboard Images-1: </vt:lpstr>
      <vt:lpstr>Dashboard Images-2: </vt:lpstr>
      <vt:lpstr>Dashboard Images-3: </vt:lpstr>
      <vt:lpstr>Dashboard Images-4: </vt:lpstr>
      <vt:lpstr>Dashboard Images-5: </vt:lpstr>
      <vt:lpstr>Dashboard Solutions Customer Review</vt:lpstr>
      <vt:lpstr>Ongoing Project-1  </vt:lpstr>
      <vt:lpstr>Ongoing Project-2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Jyothi Somi25</dc:creator>
  <cp:lastModifiedBy>Jyothi Somi25</cp:lastModifiedBy>
  <cp:revision>16</cp:revision>
  <dcterms:created xsi:type="dcterms:W3CDTF">2024-08-05T01:12:30Z</dcterms:created>
  <dcterms:modified xsi:type="dcterms:W3CDTF">2024-08-05T21:26:21Z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